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0"/>
  </p:notesMasterIdLst>
  <p:handoutMasterIdLst>
    <p:handoutMasterId r:id="rId41"/>
  </p:handoutMasterIdLst>
  <p:sldIdLst>
    <p:sldId id="256" r:id="rId2"/>
    <p:sldId id="314" r:id="rId3"/>
    <p:sldId id="315" r:id="rId4"/>
    <p:sldId id="316" r:id="rId5"/>
    <p:sldId id="317" r:id="rId6"/>
    <p:sldId id="313" r:id="rId7"/>
    <p:sldId id="257" r:id="rId8"/>
    <p:sldId id="258" r:id="rId9"/>
    <p:sldId id="276" r:id="rId10"/>
    <p:sldId id="277" r:id="rId11"/>
    <p:sldId id="273" r:id="rId12"/>
    <p:sldId id="259" r:id="rId13"/>
    <p:sldId id="299" r:id="rId14"/>
    <p:sldId id="300" r:id="rId15"/>
    <p:sldId id="296" r:id="rId16"/>
    <p:sldId id="286" r:id="rId17"/>
    <p:sldId id="278" r:id="rId18"/>
    <p:sldId id="298" r:id="rId19"/>
    <p:sldId id="260" r:id="rId20"/>
    <p:sldId id="282" r:id="rId21"/>
    <p:sldId id="303" r:id="rId22"/>
    <p:sldId id="295" r:id="rId23"/>
    <p:sldId id="304" r:id="rId24"/>
    <p:sldId id="301" r:id="rId25"/>
    <p:sldId id="284" r:id="rId26"/>
    <p:sldId id="288" r:id="rId27"/>
    <p:sldId id="279" r:id="rId28"/>
    <p:sldId id="263" r:id="rId29"/>
    <p:sldId id="261" r:id="rId30"/>
    <p:sldId id="306" r:id="rId31"/>
    <p:sldId id="308" r:id="rId32"/>
    <p:sldId id="307" r:id="rId33"/>
    <p:sldId id="280" r:id="rId34"/>
    <p:sldId id="305" r:id="rId35"/>
    <p:sldId id="271" r:id="rId36"/>
    <p:sldId id="318" r:id="rId37"/>
    <p:sldId id="274" r:id="rId38"/>
    <p:sldId id="272" r:id="rId39"/>
  </p:sldIdLst>
  <p:sldSz cx="9144000" cy="5143500" type="screen16x9"/>
  <p:notesSz cx="6858000" cy="9144000"/>
  <p:embeddedFontLst>
    <p:embeddedFont>
      <p:font typeface="Raleway Light" panose="020B0604020202020204" charset="0"/>
      <p:regular r:id="rId42"/>
      <p:bold r:id="rId43"/>
      <p:italic r:id="rId44"/>
      <p:boldItalic r:id="rId45"/>
    </p:embeddedFont>
    <p:embeddedFont>
      <p:font typeface="Raleway ExtraBold" panose="020B0604020202020204" charset="0"/>
      <p:bold r:id="rId46"/>
      <p:boldItalic r:id="rId47"/>
    </p:embeddedFont>
    <p:embeddedFont>
      <p:font typeface="Raleway" panose="020B0604020202020204" charset="0"/>
      <p:regular r:id="rId48"/>
      <p:bold r:id="rId49"/>
      <p:italic r:id="rId50"/>
      <p:boldItalic r:id="rId51"/>
    </p:embeddedFont>
    <p:embeddedFont>
      <p:font typeface="Raleway SemiBold" panose="020B0604020202020204" charset="0"/>
      <p:regular r:id="rId52"/>
      <p:bold r:id="rId53"/>
      <p:italic r:id="rId54"/>
      <p:boldItalic r:id="rId55"/>
    </p:embeddedFont>
    <p:embeddedFont>
      <p:font typeface="Merriweather Sans" panose="00000500000000000000" pitchFamily="2" charset="0"/>
      <p:regular r:id="rId56"/>
    </p:embeddedFont>
    <p:embeddedFont>
      <p:font typeface="Raleway Medium" panose="020B0604020202020204" charset="0"/>
      <p:regular r:id="rId57"/>
      <p:bold r:id="rId58"/>
      <p:italic r:id="rId59"/>
      <p:boldItalic r:id="rId60"/>
    </p:embeddedFont>
    <p:embeddedFont>
      <p:font typeface="Cambria Math" panose="02040503050406030204" pitchFamily="18"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6959" autoAdjust="0"/>
  </p:normalViewPr>
  <p:slideViewPr>
    <p:cSldViewPr snapToGrid="0">
      <p:cViewPr>
        <p:scale>
          <a:sx n="150" d="100"/>
          <a:sy n="150" d="100"/>
        </p:scale>
        <p:origin x="45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1FC291-F5CA-47D3-92A4-F7BC3FB925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6AE592B-3123-4264-A419-6FB142EE3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11B45B-E77D-4590-AC23-D17454EFC856}" type="datetimeFigureOut">
              <a:rPr lang="fr-FR" smtClean="0"/>
              <a:t>13/05/2018</a:t>
            </a:fld>
            <a:endParaRPr lang="fr-FR"/>
          </a:p>
        </p:txBody>
      </p:sp>
      <p:sp>
        <p:nvSpPr>
          <p:cNvPr id="4" name="Espace réservé du pied de page 3">
            <a:extLst>
              <a:ext uri="{FF2B5EF4-FFF2-40B4-BE49-F238E27FC236}">
                <a16:creationId xmlns:a16="http://schemas.microsoft.com/office/drawing/2014/main" id="{85865081-B59A-481E-BB92-BA4CB7C8AF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10DADCC-9753-489A-9F65-C1063D8F40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2A3B4-7AA2-4B7D-9F0A-CA14490F4C7B}" type="slidenum">
              <a:rPr lang="fr-FR" smtClean="0"/>
              <a:t>‹N°›</a:t>
            </a:fld>
            <a:endParaRPr lang="fr-FR"/>
          </a:p>
        </p:txBody>
      </p:sp>
    </p:spTree>
    <p:extLst>
      <p:ext uri="{BB962C8B-B14F-4D97-AF65-F5344CB8AC3E}">
        <p14:creationId xmlns:p14="http://schemas.microsoft.com/office/powerpoint/2010/main" val="24609489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07308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87232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2,69 x </a:t>
            </a:r>
            <a:r>
              <a:rPr lang="fr-FR" dirty="0" err="1"/>
              <a:t>l’age</a:t>
            </a:r>
            <a:r>
              <a:rPr lang="fr-FR" dirty="0"/>
              <a:t> de notre univers</a:t>
            </a:r>
            <a:endParaRPr dirty="0"/>
          </a:p>
        </p:txBody>
      </p:sp>
    </p:spTree>
    <p:extLst>
      <p:ext uri="{BB962C8B-B14F-4D97-AF65-F5344CB8AC3E}">
        <p14:creationId xmlns:p14="http://schemas.microsoft.com/office/powerpoint/2010/main" val="946728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00795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24482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52829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28928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5345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55687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81495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15474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8241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97375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626F81-76AA-456B-99D8-18D088D7B3A5}"/>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0CFE6BBD-FC37-4712-8FFA-21F03A88A4B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129EC89-E965-4B44-B5BE-A8DF44A1A52B}"/>
              </a:ext>
            </a:extLst>
          </p:cNvPr>
          <p:cNvSpPr>
            <a:spLocks noGrp="1"/>
          </p:cNvSpPr>
          <p:nvPr>
            <p:ph type="dt" sz="half" idx="10"/>
          </p:nvPr>
        </p:nvSpPr>
        <p:spPr/>
        <p:txBody>
          <a:bodyPr/>
          <a:lstStyle/>
          <a:p>
            <a:fld id="{04346416-8217-402A-9C1D-2199D072EEB2}" type="datetimeFigureOut">
              <a:rPr lang="fr-FR" smtClean="0"/>
              <a:t>13/05/2018</a:t>
            </a:fld>
            <a:endParaRPr lang="fr-FR"/>
          </a:p>
        </p:txBody>
      </p:sp>
      <p:sp>
        <p:nvSpPr>
          <p:cNvPr id="5" name="Espace réservé du pied de page 4">
            <a:extLst>
              <a:ext uri="{FF2B5EF4-FFF2-40B4-BE49-F238E27FC236}">
                <a16:creationId xmlns:a16="http://schemas.microsoft.com/office/drawing/2014/main" id="{90126539-6428-4A05-8F72-BD3226584C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28E8E51-85B1-4189-A614-A820971C71AB}"/>
              </a:ext>
            </a:extLst>
          </p:cNvPr>
          <p:cNvSpPr>
            <a:spLocks noGrp="1"/>
          </p:cNvSpPr>
          <p:nvPr>
            <p:ph type="sldNum" sz="quarter" idx="12"/>
          </p:nvPr>
        </p:nvSpPr>
        <p:spPr/>
        <p:txBody>
          <a:bodyPr/>
          <a:lstStyle/>
          <a:p>
            <a:fld id="{6BDD36B5-3455-49CD-A64D-BA67E74601F0}" type="slidenum">
              <a:rPr lang="fr-FR" smtClean="0"/>
              <a:t>‹N°›</a:t>
            </a:fld>
            <a:endParaRPr lang="fr-FR"/>
          </a:p>
        </p:txBody>
      </p:sp>
    </p:spTree>
    <p:extLst>
      <p:ext uri="{BB962C8B-B14F-4D97-AF65-F5344CB8AC3E}">
        <p14:creationId xmlns:p14="http://schemas.microsoft.com/office/powerpoint/2010/main" val="221312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2">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s://translate.google.fr/translate?hl=fr&amp;sl=en&amp;u=https://twitter.com/vitalikbuterin&amp;prev=search" TargetMode="External"/><Relationship Id="rId5" Type="http://schemas.openxmlformats.org/officeDocument/2006/relationships/image" Target="../media/image41.pn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soat.fr/presentons/references-clients"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et </a:t>
            </a:r>
            <a:r>
              <a:rPr lang="fr-FR" sz="6000" b="1" dirty="0" err="1"/>
              <a:t>BigData</a:t>
            </a:r>
            <a:br>
              <a:rPr lang="fr-FR" b="1" dirty="0"/>
            </a:br>
            <a:r>
              <a:rPr lang="fr-FR" sz="4000" b="1" dirty="0"/>
              <a:t>Un duo </a:t>
            </a:r>
            <a:r>
              <a:rPr lang="fr-FR" sz="4000" b="1" dirty="0">
                <a:solidFill>
                  <a:srgbClr val="FFFF00"/>
                </a:solidFill>
              </a:rPr>
              <a:t>d’enfer</a:t>
            </a:r>
            <a:r>
              <a:rPr lang="fr-FR" sz="4000" b="1" dirty="0">
                <a:solidFill>
                  <a:schemeClr val="bg1"/>
                </a:solidFill>
              </a:rPr>
              <a:t> ?</a:t>
            </a:r>
            <a:br>
              <a:rPr lang="fr-FR" sz="4000" b="1" dirty="0"/>
            </a:br>
            <a:endParaRPr sz="4000" b="0" i="0" u="none" strike="noStrike" cap="none" dirty="0">
              <a:solidFill>
                <a:schemeClr val="lt1"/>
              </a:solidFill>
              <a:latin typeface="Raleway Light"/>
              <a:ea typeface="Raleway Light"/>
              <a:cs typeface="Raleway Light"/>
              <a:sym typeface="Raleway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1923652" y="1503546"/>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4"/>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4"/>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4"/>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4"/>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4"/>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4"/>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5"/>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6"/>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7"/>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8"/>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9"/>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8"/>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pic>
        <p:nvPicPr>
          <p:cNvPr id="61" name="Image 60">
            <a:extLst>
              <a:ext uri="{FF2B5EF4-FFF2-40B4-BE49-F238E27FC236}">
                <a16:creationId xmlns:a16="http://schemas.microsoft.com/office/drawing/2014/main" id="{22105699-380A-4521-A415-D0AC0B5F7C93}"/>
              </a:ext>
            </a:extLst>
          </p:cNvPr>
          <p:cNvPicPr>
            <a:picLocks noChangeAspect="1"/>
          </p:cNvPicPr>
          <p:nvPr/>
        </p:nvPicPr>
        <p:blipFill>
          <a:blip r:embed="rId10"/>
          <a:stretch>
            <a:fillRect/>
          </a:stretch>
        </p:blipFill>
        <p:spPr>
          <a:xfrm flipH="1">
            <a:off x="4202827" y="2349829"/>
            <a:ext cx="207369" cy="168199"/>
          </a:xfrm>
          <a:prstGeom prst="rect">
            <a:avLst/>
          </a:prstGeom>
        </p:spPr>
      </p:pic>
      <p:pic>
        <p:nvPicPr>
          <p:cNvPr id="67" name="Image 66">
            <a:extLst>
              <a:ext uri="{FF2B5EF4-FFF2-40B4-BE49-F238E27FC236}">
                <a16:creationId xmlns:a16="http://schemas.microsoft.com/office/drawing/2014/main" id="{400F7676-3268-4928-A0CC-D9CD06233B55}"/>
              </a:ext>
            </a:extLst>
          </p:cNvPr>
          <p:cNvPicPr>
            <a:picLocks noChangeAspect="1"/>
          </p:cNvPicPr>
          <p:nvPr/>
        </p:nvPicPr>
        <p:blipFill>
          <a:blip r:embed="rId10"/>
          <a:stretch>
            <a:fillRect/>
          </a:stretch>
        </p:blipFill>
        <p:spPr>
          <a:xfrm flipH="1">
            <a:off x="4370156" y="2349830"/>
            <a:ext cx="207369" cy="168199"/>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11"/>
          <a:stretch>
            <a:fillRect/>
          </a:stretch>
        </p:blipFill>
        <p:spPr>
          <a:xfrm>
            <a:off x="1740314" y="2618193"/>
            <a:ext cx="433377" cy="433377"/>
          </a:xfrm>
          <a:prstGeom prst="rect">
            <a:avLst/>
          </a:prstGeom>
        </p:spPr>
      </p:pic>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11"/>
          <a:stretch>
            <a:fillRect/>
          </a:stretch>
        </p:blipFill>
        <p:spPr>
          <a:xfrm>
            <a:off x="6255754" y="3926115"/>
            <a:ext cx="433377" cy="433377"/>
          </a:xfrm>
          <a:prstGeom prst="rect">
            <a:avLst/>
          </a:prstGeom>
        </p:spPr>
      </p:pic>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2"/>
          <a:stretch>
            <a:fillRect/>
          </a:stretch>
        </p:blipFill>
        <p:spPr>
          <a:xfrm>
            <a:off x="2332452" y="1398229"/>
            <a:ext cx="469301" cy="469301"/>
          </a:xfrm>
          <a:prstGeom prst="rect">
            <a:avLst/>
          </a:prstGeom>
        </p:spPr>
      </p:pic>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par>
                                <p:cTn id="55" presetID="10"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nodeType="with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par>
                          <p:cTn id="99" fill="hold">
                            <p:stCondLst>
                              <p:cond delay="2000"/>
                            </p:stCondLst>
                            <p:childTnLst>
                              <p:par>
                                <p:cTn id="100" presetID="10" presetClass="entr" presetSubtype="0"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childTnLst>
                          </p:cTn>
                        </p:par>
                        <p:par>
                          <p:cTn id="106" fill="hold">
                            <p:stCondLst>
                              <p:cond delay="2500"/>
                            </p:stCondLst>
                            <p:childTnLst>
                              <p:par>
                                <p:cTn id="107" presetID="10" presetClass="entr" presetSubtype="0"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par>
                                <p:cTn id="110" presetID="10" presetClass="entr" presetSubtype="0" fill="hold"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par>
                                <p:cTn id="117" presetID="10" presetClass="entr" presetSubtype="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fade">
                                      <p:cBhvr>
                                        <p:cTn id="119" dur="500"/>
                                        <p:tgtEl>
                                          <p:spTgt spid="24"/>
                                        </p:tgtEl>
                                      </p:cBhvr>
                                    </p:animEffect>
                                  </p:childTnLst>
                                </p:cTn>
                              </p:par>
                            </p:childTnLst>
                          </p:cTn>
                        </p:par>
                        <p:par>
                          <p:cTn id="120" fill="hold">
                            <p:stCondLst>
                              <p:cond delay="3500"/>
                            </p:stCondLst>
                            <p:childTnLst>
                              <p:par>
                                <p:cTn id="121" presetID="10"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32" grpId="0"/>
      <p:bldP spid="33" grpId="0"/>
      <p:bldP spid="34" grpId="0"/>
      <p:bldP spid="47" grpId="0" animBg="1"/>
      <p:bldP spid="48" grpId="0" animBg="1"/>
      <p:bldP spid="50" grpId="0" animBg="1"/>
      <p:bldP spid="51" grpId="0" animBg="1"/>
      <p:bldP spid="53" grpId="0" animBg="1"/>
      <p:bldP spid="54" grpId="0" animBg="1"/>
      <p:bldP spid="55" grpId="0"/>
      <p:bldP spid="56" grpId="0"/>
      <p:bldP spid="58" grpId="0"/>
      <p:bldP spid="62" grpId="0"/>
      <p:bldP spid="64" grpId="0"/>
      <p:bldP spid="65"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52" name="Connecteur droit 51">
            <a:extLst>
              <a:ext uri="{FF2B5EF4-FFF2-40B4-BE49-F238E27FC236}">
                <a16:creationId xmlns:a16="http://schemas.microsoft.com/office/drawing/2014/main" id="{B550AF8A-C5CC-43E6-A6F5-E94916941910}"/>
              </a:ext>
            </a:extLst>
          </p:cNvPr>
          <p:cNvCxnSpPr>
            <a:cxnSpLocks/>
          </p:cNvCxnSpPr>
          <p:nvPr/>
        </p:nvCxnSpPr>
        <p:spPr>
          <a:xfrm flipH="1">
            <a:off x="6622098" y="1520847"/>
            <a:ext cx="3314382" cy="1244805"/>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a:off x="2467439" y="1507256"/>
            <a:ext cx="3525630" cy="416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a:stCxn id="48" idx="4"/>
          </p:cNvCxnSpPr>
          <p:nvPr/>
        </p:nvCxnSpPr>
        <p:spPr>
          <a:xfrm>
            <a:off x="1971164" y="2968209"/>
            <a:ext cx="477004" cy="12205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16058" y="4122136"/>
            <a:ext cx="3786557" cy="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293830" y="258666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4" y="3905084"/>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026916" y="258666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799897"/>
            <a:ext cx="1248682" cy="94724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13893" y="13919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3" name="Connecteur droit 32">
            <a:extLst>
              <a:ext uri="{FF2B5EF4-FFF2-40B4-BE49-F238E27FC236}">
                <a16:creationId xmlns:a16="http://schemas.microsoft.com/office/drawing/2014/main" id="{91C9FEA8-2073-40DC-B9FD-EB3CC3AFB2A9}"/>
              </a:ext>
            </a:extLst>
          </p:cNvPr>
          <p:cNvCxnSpPr>
            <a:cxnSpLocks/>
          </p:cNvCxnSpPr>
          <p:nvPr/>
        </p:nvCxnSpPr>
        <p:spPr>
          <a:xfrm>
            <a:off x="-885882" y="540190"/>
            <a:ext cx="1641406" cy="98352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7" name="Connecteur droit 36">
            <a:extLst>
              <a:ext uri="{FF2B5EF4-FFF2-40B4-BE49-F238E27FC236}">
                <a16:creationId xmlns:a16="http://schemas.microsoft.com/office/drawing/2014/main" id="{5C639EC3-2021-441B-92F1-2E21FA5780AF}"/>
              </a:ext>
            </a:extLst>
          </p:cNvPr>
          <p:cNvCxnSpPr>
            <a:cxnSpLocks/>
          </p:cNvCxnSpPr>
          <p:nvPr/>
        </p:nvCxnSpPr>
        <p:spPr>
          <a:xfrm>
            <a:off x="716234" y="1507256"/>
            <a:ext cx="1777356" cy="5460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52934" cy="124091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77100" y="258666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67983" y="139778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3" grpId="0" animBg="1"/>
      <p:bldP spid="32" grpId="0" animBg="1"/>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7" name="Rectangle 16">
            <a:extLst>
              <a:ext uri="{FF2B5EF4-FFF2-40B4-BE49-F238E27FC236}">
                <a16:creationId xmlns:a16="http://schemas.microsoft.com/office/drawing/2014/main" id="{1A08C6D4-B42B-4ABE-9C40-FE399C6BFB58}"/>
              </a:ext>
            </a:extLst>
          </p:cNvPr>
          <p:cNvSpPr/>
          <p:nvPr/>
        </p:nvSpPr>
        <p:spPr>
          <a:xfrm>
            <a:off x="7032806" y="3650510"/>
            <a:ext cx="1126089" cy="369332"/>
          </a:xfrm>
          <a:prstGeom prst="rect">
            <a:avLst/>
          </a:prstGeom>
        </p:spPr>
        <p:txBody>
          <a:bodyPr wrap="square">
            <a:spAutoFit/>
          </a:bodyPr>
          <a:lstStyle/>
          <a:p>
            <a:r>
              <a:rPr lang="fr-FR" sz="1800" b="1" dirty="0">
                <a:solidFill>
                  <a:srgbClr val="FFC000"/>
                </a:solidFill>
                <a:latin typeface="Raleway" panose="020B0604020202020204" charset="0"/>
              </a:rPr>
              <a:t>1993</a:t>
            </a:r>
            <a:endParaRPr lang="fr-FR" sz="1800" dirty="0">
              <a:solidFill>
                <a:srgbClr val="FFC000"/>
              </a:solidFill>
              <a:latin typeface="Raleway" panose="020B0604020202020204" charset="0"/>
            </a:endParaRPr>
          </a:p>
        </p:txBody>
      </p:sp>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 name="Image 2">
            <a:extLst>
              <a:ext uri="{FF2B5EF4-FFF2-40B4-BE49-F238E27FC236}">
                <a16:creationId xmlns:a16="http://schemas.microsoft.com/office/drawing/2014/main" id="{0BEC5DDD-AC67-4E43-884E-7368C94123B8}"/>
              </a:ext>
            </a:extLst>
          </p:cNvPr>
          <p:cNvPicPr>
            <a:picLocks noChangeAspect="1"/>
          </p:cNvPicPr>
          <p:nvPr/>
        </p:nvPicPr>
        <p:blipFill rotWithShape="1">
          <a:blip r:embed="rId3"/>
          <a:srcRect t="8547"/>
          <a:stretch/>
        </p:blipFill>
        <p:spPr>
          <a:xfrm>
            <a:off x="4624665" y="72968"/>
            <a:ext cx="4352475" cy="2038421"/>
          </a:xfrm>
          <a:prstGeom prst="rect">
            <a:avLst/>
          </a:prstGeom>
        </p:spPr>
      </p:pic>
      <p:sp>
        <p:nvSpPr>
          <p:cNvPr id="4" name="Rectangle 3">
            <a:extLst>
              <a:ext uri="{FF2B5EF4-FFF2-40B4-BE49-F238E27FC236}">
                <a16:creationId xmlns:a16="http://schemas.microsoft.com/office/drawing/2014/main" id="{85E8295A-225B-43D0-9A07-A57853A611D8}"/>
              </a:ext>
            </a:extLst>
          </p:cNvPr>
          <p:cNvSpPr/>
          <p:nvPr/>
        </p:nvSpPr>
        <p:spPr>
          <a:xfrm>
            <a:off x="7009946" y="3397264"/>
            <a:ext cx="1126089" cy="369332"/>
          </a:xfrm>
          <a:prstGeom prst="rect">
            <a:avLst/>
          </a:prstGeom>
        </p:spPr>
        <p:txBody>
          <a:bodyPr wrap="square">
            <a:spAutoFit/>
          </a:bodyPr>
          <a:lstStyle/>
          <a:p>
            <a:r>
              <a:rPr lang="fr-FR" sz="1800" b="1" dirty="0">
                <a:solidFill>
                  <a:srgbClr val="252525"/>
                </a:solidFill>
                <a:latin typeface="Raleway" panose="020B0604020202020204" charset="0"/>
              </a:rPr>
              <a:t>Wei </a:t>
            </a:r>
            <a:r>
              <a:rPr lang="fr-FR" sz="1800" b="1" dirty="0" err="1">
                <a:solidFill>
                  <a:srgbClr val="252525"/>
                </a:solidFill>
                <a:latin typeface="Raleway" panose="020B0604020202020204" charset="0"/>
              </a:rPr>
              <a:t>Dai</a:t>
            </a:r>
            <a:endParaRPr lang="fr-FR" sz="1800" dirty="0">
              <a:latin typeface="Raleway" panose="020B0604020202020204" charset="0"/>
            </a:endParaRPr>
          </a:p>
        </p:txBody>
      </p:sp>
      <p:pic>
        <p:nvPicPr>
          <p:cNvPr id="5" name="Picture 2" descr="RÃ©sultat de recherche d'images pour &quot;Wei Dai&quot;">
            <a:extLst>
              <a:ext uri="{FF2B5EF4-FFF2-40B4-BE49-F238E27FC236}">
                <a16:creationId xmlns:a16="http://schemas.microsoft.com/office/drawing/2014/main" id="{8C0C79BB-A993-4204-930A-6F5C5DBA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710" y="2850533"/>
            <a:ext cx="1406488" cy="140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4" name="Picture 2" descr="http://static2.uk.businessinsider.com/image/5764093452bcd01a008c9c74-2282/sandychart5.jpg">
            <a:extLst>
              <a:ext uri="{FF2B5EF4-FFF2-40B4-BE49-F238E27FC236}">
                <a16:creationId xmlns:a16="http://schemas.microsoft.com/office/drawing/2014/main" id="{A091C730-BE81-47E4-8A38-1FB48AF323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507"/>
          <a:stretch/>
        </p:blipFill>
        <p:spPr bwMode="auto">
          <a:xfrm>
            <a:off x="4572000" y="1061580"/>
            <a:ext cx="4575144" cy="277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87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1" name="Picture 2" descr="RÃ©sultat de recherche d'images pour &quot;unknown avatar&quot;">
            <a:extLst>
              <a:ext uri="{FF2B5EF4-FFF2-40B4-BE49-F238E27FC236}">
                <a16:creationId xmlns:a16="http://schemas.microsoft.com/office/drawing/2014/main" id="{9D7A8D9A-162A-4053-8956-DC582B5E0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70" y="2310163"/>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2713306C-76DC-4D68-B910-E78B21D4DAA4}"/>
              </a:ext>
            </a:extLst>
          </p:cNvPr>
          <p:cNvSpPr txBox="1"/>
          <p:nvPr/>
        </p:nvSpPr>
        <p:spPr>
          <a:xfrm>
            <a:off x="1383406" y="2450423"/>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pic>
        <p:nvPicPr>
          <p:cNvPr id="4098" name="Picture 2" descr="RÃ©sultat de recherche d'images pour &quot;satoshi nakamoto&quot;">
            <a:extLst>
              <a:ext uri="{FF2B5EF4-FFF2-40B4-BE49-F238E27FC236}">
                <a16:creationId xmlns:a16="http://schemas.microsoft.com/office/drawing/2014/main" id="{45707D84-EC20-4CEC-B4AB-A9BC464EA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828" y="906269"/>
            <a:ext cx="4588172" cy="258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68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8">
            <a:extLst>
              <a:ext uri="{FF2B5EF4-FFF2-40B4-BE49-F238E27FC236}">
                <a16:creationId xmlns:a16="http://schemas.microsoft.com/office/drawing/2014/main" id="{00A328FE-DED5-439E-945A-26251E9ACE42}"/>
              </a:ext>
            </a:extLst>
          </p:cNvPr>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Les trois grands principes</a:t>
            </a:r>
          </a:p>
        </p:txBody>
      </p:sp>
      <p:sp>
        <p:nvSpPr>
          <p:cNvPr id="9" name="Shape 88">
            <a:extLst>
              <a:ext uri="{FF2B5EF4-FFF2-40B4-BE49-F238E27FC236}">
                <a16:creationId xmlns:a16="http://schemas.microsoft.com/office/drawing/2014/main" id="{93E72E07-CC56-4032-A972-A2B458758774}"/>
              </a:ext>
            </a:extLst>
          </p:cNvPr>
          <p:cNvSpPr txBox="1">
            <a:spLocks/>
          </p:cNvSpPr>
          <p:nvPr/>
        </p:nvSpPr>
        <p:spPr>
          <a:xfrm>
            <a:off x="655018" y="2137819"/>
            <a:ext cx="7261544"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L’immutabilité des données</a:t>
            </a:r>
          </a:p>
        </p:txBody>
      </p:sp>
      <p:sp>
        <p:nvSpPr>
          <p:cNvPr id="10" name="Shape 88">
            <a:extLst>
              <a:ext uri="{FF2B5EF4-FFF2-40B4-BE49-F238E27FC236}">
                <a16:creationId xmlns:a16="http://schemas.microsoft.com/office/drawing/2014/main" id="{7F81FC3A-324A-4B8F-B09E-007192236C99}"/>
              </a:ext>
            </a:extLst>
          </p:cNvPr>
          <p:cNvSpPr txBox="1">
            <a:spLocks/>
          </p:cNvSpPr>
          <p:nvPr/>
        </p:nvSpPr>
        <p:spPr>
          <a:xfrm>
            <a:off x="655018" y="2824749"/>
            <a:ext cx="7747577"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L’anonymat / la signature des transactions</a:t>
            </a:r>
          </a:p>
        </p:txBody>
      </p:sp>
      <p:sp>
        <p:nvSpPr>
          <p:cNvPr id="11" name="Shape 88">
            <a:extLst>
              <a:ext uri="{FF2B5EF4-FFF2-40B4-BE49-F238E27FC236}">
                <a16:creationId xmlns:a16="http://schemas.microsoft.com/office/drawing/2014/main" id="{08A69ED9-F65F-4983-81E7-A2B082ED78E6}"/>
              </a:ext>
            </a:extLst>
          </p:cNvPr>
          <p:cNvSpPr txBox="1">
            <a:spLocks/>
          </p:cNvSpPr>
          <p:nvPr/>
        </p:nvSpPr>
        <p:spPr>
          <a:xfrm>
            <a:off x="655018" y="1450890"/>
            <a:ext cx="595996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Le consensus décentralisé</a:t>
            </a:r>
          </a:p>
        </p:txBody>
      </p:sp>
    </p:spTree>
    <p:extLst>
      <p:ext uri="{BB962C8B-B14F-4D97-AF65-F5344CB8AC3E}">
        <p14:creationId xmlns:p14="http://schemas.microsoft.com/office/powerpoint/2010/main" val="302659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875425D1-72D8-4AF1-BAEA-292371153822}"/>
              </a:ext>
            </a:extLst>
          </p:cNvPr>
          <p:cNvSpPr>
            <a:spLocks noGrp="1"/>
          </p:cNvSpPr>
          <p:nvPr>
            <p:ph type="title"/>
          </p:nvPr>
        </p:nvSpPr>
        <p:spPr/>
        <p:txBody>
          <a:bodyPr/>
          <a:lstStyle/>
          <a:p>
            <a:r>
              <a:rPr lang="fr-FR" dirty="0"/>
              <a:t>Vous avez dit hash ?</a:t>
            </a:r>
          </a:p>
        </p:txBody>
      </p:sp>
      <p:sp>
        <p:nvSpPr>
          <p:cNvPr id="15" name="Shape 88">
            <a:extLst>
              <a:ext uri="{FF2B5EF4-FFF2-40B4-BE49-F238E27FC236}">
                <a16:creationId xmlns:a16="http://schemas.microsoft.com/office/drawing/2014/main" id="{AA7FAC43-13E7-4789-BF47-019CAE08FB98}"/>
              </a:ext>
            </a:extLst>
          </p:cNvPr>
          <p:cNvSpPr txBox="1">
            <a:spLocks/>
          </p:cNvSpPr>
          <p:nvPr/>
        </p:nvSpPr>
        <p:spPr>
          <a:xfrm>
            <a:off x="1453690" y="1559432"/>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SHA-256 (pour le BTC)</a:t>
            </a:r>
          </a:p>
        </p:txBody>
      </p:sp>
      <p:sp>
        <p:nvSpPr>
          <p:cNvPr id="16" name="Titre 2">
            <a:extLst>
              <a:ext uri="{FF2B5EF4-FFF2-40B4-BE49-F238E27FC236}">
                <a16:creationId xmlns:a16="http://schemas.microsoft.com/office/drawing/2014/main" id="{623726A5-65DD-4459-9C55-8B26E4CFE350}"/>
              </a:ext>
            </a:extLst>
          </p:cNvPr>
          <p:cNvSpPr txBox="1">
            <a:spLocks/>
          </p:cNvSpPr>
          <p:nvPr/>
        </p:nvSpPr>
        <p:spPr>
          <a:xfrm>
            <a:off x="958500" y="1134528"/>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Asymétrie</a:t>
            </a:r>
          </a:p>
        </p:txBody>
      </p:sp>
      <p:sp>
        <p:nvSpPr>
          <p:cNvPr id="17" name="Titre 2">
            <a:extLst>
              <a:ext uri="{FF2B5EF4-FFF2-40B4-BE49-F238E27FC236}">
                <a16:creationId xmlns:a16="http://schemas.microsoft.com/office/drawing/2014/main" id="{0862B517-76C9-476D-8025-08B38AAF92FE}"/>
              </a:ext>
            </a:extLst>
          </p:cNvPr>
          <p:cNvSpPr txBox="1">
            <a:spLocks/>
          </p:cNvSpPr>
          <p:nvPr/>
        </p:nvSpPr>
        <p:spPr>
          <a:xfrm>
            <a:off x="958500" y="2669082"/>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QUID des collisions ?</a:t>
            </a:r>
          </a:p>
        </p:txBody>
      </p:sp>
      <mc:AlternateContent xmlns:mc="http://schemas.openxmlformats.org/markup-compatibility/2006" xmlns:a14="http://schemas.microsoft.com/office/drawing/2010/main">
        <mc:Choice Requires="a14">
          <p:sp>
            <p:nvSpPr>
              <p:cNvPr id="18" name="Shape 88">
                <a:extLst>
                  <a:ext uri="{FF2B5EF4-FFF2-40B4-BE49-F238E27FC236}">
                    <a16:creationId xmlns:a16="http://schemas.microsoft.com/office/drawing/2014/main" id="{1638C5D1-A6A3-463C-8ED3-A7806948B7EE}"/>
                  </a:ext>
                </a:extLst>
              </p:cNvPr>
              <p:cNvSpPr txBox="1">
                <a:spLocks/>
              </p:cNvSpPr>
              <p:nvPr/>
            </p:nvSpPr>
            <p:spPr>
              <a:xfrm>
                <a:off x="1754370" y="1844386"/>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niveau de sécurité : </a:t>
                </a:r>
                <a14:m>
                  <m:oMath xmlns:m="http://schemas.openxmlformats.org/officeDocument/2006/math">
                    <m:sSup>
                      <m:sSupPr>
                        <m:ctrlPr>
                          <a:rPr lang="fr-FR" sz="1600" i="1" smtClean="0">
                            <a:solidFill>
                              <a:schemeClr val="tx1"/>
                            </a:solidFill>
                            <a:latin typeface="Cambria Math" panose="02040503050406030204" pitchFamily="18" charset="0"/>
                          </a:rPr>
                        </m:ctrlPr>
                      </m:sSupPr>
                      <m:e>
                        <m:r>
                          <a:rPr lang="fr-FR" sz="1600" b="0" i="1" smtClean="0">
                            <a:solidFill>
                              <a:schemeClr val="tx1"/>
                            </a:solidFill>
                            <a:latin typeface="Cambria Math" panose="02040503050406030204" pitchFamily="18" charset="0"/>
                          </a:rPr>
                          <m:t>2</m:t>
                        </m:r>
                      </m:e>
                      <m:sup>
                        <m:r>
                          <a:rPr lang="fr-FR" sz="1600" b="0" i="1" smtClean="0">
                            <a:solidFill>
                              <a:schemeClr val="tx1"/>
                            </a:solidFill>
                            <a:latin typeface="Cambria Math" panose="02040503050406030204" pitchFamily="18" charset="0"/>
                          </a:rPr>
                          <m:t>128</m:t>
                        </m:r>
                      </m:sup>
                    </m:sSup>
                  </m:oMath>
                </a14:m>
                <a:endParaRPr lang="fr-FR" sz="1600" dirty="0">
                  <a:solidFill>
                    <a:schemeClr val="tx1"/>
                  </a:solidFill>
                  <a:latin typeface="Raleway" panose="020B0604020202020204" charset="0"/>
                </a:endParaRPr>
              </a:p>
            </p:txBody>
          </p:sp>
        </mc:Choice>
        <mc:Fallback xmlns="">
          <p:sp>
            <p:nvSpPr>
              <p:cNvPr id="18" name="Shape 88">
                <a:extLst>
                  <a:ext uri="{FF2B5EF4-FFF2-40B4-BE49-F238E27FC236}">
                    <a16:creationId xmlns:a16="http://schemas.microsoft.com/office/drawing/2014/main" id="{1638C5D1-A6A3-463C-8ED3-A7806948B7EE}"/>
                  </a:ext>
                </a:extLst>
              </p:cNvPr>
              <p:cNvSpPr txBox="1">
                <a:spLocks noRot="1" noChangeAspect="1" noMove="1" noResize="1" noEditPoints="1" noAdjustHandles="1" noChangeArrowheads="1" noChangeShapeType="1" noTextEdit="1"/>
              </p:cNvSpPr>
              <p:nvPr/>
            </p:nvSpPr>
            <p:spPr>
              <a:xfrm>
                <a:off x="1754370" y="1844386"/>
                <a:ext cx="4854750" cy="501900"/>
              </a:xfrm>
              <a:prstGeom prst="rect">
                <a:avLst/>
              </a:prstGeom>
              <a:blipFill>
                <a:blip r:embed="rId3"/>
                <a:stretch>
                  <a:fillRect l="-754"/>
                </a:stretch>
              </a:blipFill>
              <a:ln>
                <a:noFill/>
              </a:ln>
            </p:spPr>
            <p:txBody>
              <a:bodyPr/>
              <a:lstStyle/>
              <a:p>
                <a:r>
                  <a:rPr lang="fr-FR">
                    <a:noFill/>
                  </a:rPr>
                  <a:t> </a:t>
                </a:r>
              </a:p>
            </p:txBody>
          </p:sp>
        </mc:Fallback>
      </mc:AlternateContent>
      <p:sp>
        <p:nvSpPr>
          <p:cNvPr id="19" name="Shape 88">
            <a:extLst>
              <a:ext uri="{FF2B5EF4-FFF2-40B4-BE49-F238E27FC236}">
                <a16:creationId xmlns:a16="http://schemas.microsoft.com/office/drawing/2014/main" id="{7F14F541-F0EE-40A0-8CCD-0D5D02A5CB33}"/>
              </a:ext>
            </a:extLst>
          </p:cNvPr>
          <p:cNvSpPr txBox="1">
            <a:spLocks/>
          </p:cNvSpPr>
          <p:nvPr/>
        </p:nvSpPr>
        <p:spPr>
          <a:xfrm>
            <a:off x="1754370" y="2133178"/>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condensat de 256 bits (constant)</a:t>
            </a:r>
          </a:p>
        </p:txBody>
      </p:sp>
      <p:sp>
        <p:nvSpPr>
          <p:cNvPr id="21" name="Rectangle 20">
            <a:extLst>
              <a:ext uri="{FF2B5EF4-FFF2-40B4-BE49-F238E27FC236}">
                <a16:creationId xmlns:a16="http://schemas.microsoft.com/office/drawing/2014/main" id="{8B8089B9-E498-405E-A8B7-4B99E60B38CB}"/>
              </a:ext>
            </a:extLst>
          </p:cNvPr>
          <p:cNvSpPr/>
          <p:nvPr/>
        </p:nvSpPr>
        <p:spPr>
          <a:xfrm>
            <a:off x="1453690" y="3470955"/>
            <a:ext cx="816249" cy="307777"/>
          </a:xfrm>
          <a:prstGeom prst="rect">
            <a:avLst/>
          </a:prstGeom>
        </p:spPr>
        <p:txBody>
          <a:bodyPr wrap="none">
            <a:spAutoFit/>
          </a:bodyPr>
          <a:lstStyle/>
          <a:p>
            <a:r>
              <a:rPr lang="fr-FR" dirty="0">
                <a:solidFill>
                  <a:srgbClr val="222222"/>
                </a:solidFill>
                <a:latin typeface="Raleway" panose="020B0604020202020204" charset="0"/>
              </a:rPr>
              <a:t>N = 256</a:t>
            </a:r>
            <a:endParaRPr lang="fr-FR" dirty="0">
              <a:latin typeface="Raleway" panose="020B0604020202020204" charset="0"/>
            </a:endParaRPr>
          </a:p>
        </p:txBody>
      </p:sp>
      <p:sp>
        <p:nvSpPr>
          <p:cNvPr id="6" name="Rectangle 5">
            <a:extLst>
              <a:ext uri="{FF2B5EF4-FFF2-40B4-BE49-F238E27FC236}">
                <a16:creationId xmlns:a16="http://schemas.microsoft.com/office/drawing/2014/main" id="{2884A8DF-D997-4599-B4FA-2240AB41C4B4}"/>
              </a:ext>
            </a:extLst>
          </p:cNvPr>
          <p:cNvSpPr/>
          <p:nvPr/>
        </p:nvSpPr>
        <p:spPr>
          <a:xfrm>
            <a:off x="1453690" y="3199940"/>
            <a:ext cx="5631670" cy="307777"/>
          </a:xfrm>
          <a:prstGeom prst="rect">
            <a:avLst/>
          </a:prstGeom>
        </p:spPr>
        <p:txBody>
          <a:bodyPr wrap="none">
            <a:spAutoFit/>
          </a:bodyPr>
          <a:lstStyle/>
          <a:p>
            <a:r>
              <a:rPr lang="fr-FR" dirty="0">
                <a:latin typeface="Raleway" panose="020B0604020202020204" charset="0"/>
              </a:rPr>
              <a:t>Bitcoin </a:t>
            </a:r>
            <a:r>
              <a:rPr lang="fr-FR" dirty="0" err="1">
                <a:latin typeface="Raleway" panose="020B0604020202020204" charset="0"/>
              </a:rPr>
              <a:t>hashrate</a:t>
            </a:r>
            <a:r>
              <a:rPr lang="fr-FR" dirty="0">
                <a:latin typeface="Raleway" panose="020B0604020202020204" charset="0"/>
              </a:rPr>
              <a:t> : (15/05/2018) : 29,200,582,000,000,000,000 H/S</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ABBE7B5-D2A7-4D4D-81D4-4BDB4DD0CAE2}"/>
                  </a:ext>
                </a:extLst>
              </p:cNvPr>
              <p:cNvSpPr/>
              <p:nvPr/>
            </p:nvSpPr>
            <p:spPr>
              <a:xfrm>
                <a:off x="1453690" y="3778732"/>
                <a:ext cx="3778214" cy="307777"/>
              </a:xfrm>
              <a:prstGeom prst="rect">
                <a:avLst/>
              </a:prstGeom>
            </p:spPr>
            <p:txBody>
              <a:bodyPr wrap="none">
                <a:spAutoFit/>
              </a:bodyPr>
              <a:lstStyle/>
              <a:p>
                <a14:m>
                  <m:oMath xmlns:m="http://schemas.openxmlformats.org/officeDocument/2006/math">
                    <m:sSup>
                      <m:sSupPr>
                        <m:ctrlPr>
                          <a:rPr lang="fr-FR" i="1" smtClean="0">
                            <a:solidFill>
                              <a:schemeClr val="tx1"/>
                            </a:solidFill>
                            <a:latin typeface="Cambria Math" panose="02040503050406030204" pitchFamily="18" charset="0"/>
                          </a:rPr>
                        </m:ctrlPr>
                      </m:sSupPr>
                      <m:e>
                        <m:r>
                          <a:rPr lang="fr-FR" i="1">
                            <a:solidFill>
                              <a:schemeClr val="tx1"/>
                            </a:solidFill>
                            <a:latin typeface="Cambria Math" panose="02040503050406030204" pitchFamily="18" charset="0"/>
                          </a:rPr>
                          <m:t>2</m:t>
                        </m:r>
                      </m:e>
                      <m:sup>
                        <m:r>
                          <a:rPr lang="fr-FR" i="1">
                            <a:solidFill>
                              <a:schemeClr val="tx1"/>
                            </a:solidFill>
                            <a:latin typeface="Cambria Math" panose="02040503050406030204" pitchFamily="18" charset="0"/>
                          </a:rPr>
                          <m:t>128</m:t>
                        </m:r>
                      </m:sup>
                    </m:sSup>
                  </m:oMath>
                </a14:m>
                <a:r>
                  <a:rPr lang="fr-FR" dirty="0">
                    <a:latin typeface="Raleway" panose="020B0604020202020204" charset="0"/>
                  </a:rPr>
                  <a:t> / (</a:t>
                </a:r>
                <a14:m>
                  <m:oMath xmlns:m="http://schemas.openxmlformats.org/officeDocument/2006/math">
                    <m:sSup>
                      <m:sSupPr>
                        <m:ctrlPr>
                          <a:rPr lang="fr-FR" i="1">
                            <a:solidFill>
                              <a:schemeClr val="tx1"/>
                            </a:solidFill>
                            <a:latin typeface="Cambria Math" panose="02040503050406030204" pitchFamily="18" charset="0"/>
                          </a:rPr>
                        </m:ctrlPr>
                      </m:sSupPr>
                      <m:e>
                        <m:r>
                          <m:rPr>
                            <m:nor/>
                          </m:rPr>
                          <a:rPr lang="fr-FR" dirty="0">
                            <a:latin typeface="Raleway" panose="020B0604020202020204" charset="0"/>
                          </a:rPr>
                          <m:t>292 200 582</m:t>
                        </m:r>
                        <m:r>
                          <a:rPr lang="fr-FR" b="0" i="1" dirty="0" smtClean="0">
                            <a:latin typeface="Cambria Math" panose="02040503050406030204" pitchFamily="18" charset="0"/>
                          </a:rPr>
                          <m:t> ∗</m:t>
                        </m:r>
                        <m:r>
                          <a:rPr lang="fr-FR" b="0" i="1" smtClean="0">
                            <a:solidFill>
                              <a:schemeClr val="tx1"/>
                            </a:solidFill>
                            <a:latin typeface="Cambria Math" panose="02040503050406030204" pitchFamily="18" charset="0"/>
                          </a:rPr>
                          <m:t>10</m:t>
                        </m:r>
                      </m:e>
                      <m:sup>
                        <m:r>
                          <a:rPr lang="fr-FR" i="1">
                            <a:solidFill>
                              <a:schemeClr val="tx1"/>
                            </a:solidFill>
                            <a:latin typeface="Cambria Math" panose="02040503050406030204" pitchFamily="18" charset="0"/>
                          </a:rPr>
                          <m:t>12</m:t>
                        </m:r>
                      </m:sup>
                    </m:sSup>
                    <m:r>
                      <a:rPr lang="fr-FR" b="0" i="1" smtClean="0">
                        <a:solidFill>
                          <a:schemeClr val="tx1"/>
                        </a:solidFill>
                        <a:latin typeface="Cambria Math" panose="02040503050406030204" pitchFamily="18" charset="0"/>
                      </a:rPr>
                      <m:t> ∗84600 ∗365,25</m:t>
                    </m:r>
                  </m:oMath>
                </a14:m>
                <a:r>
                  <a:rPr lang="fr-FR" dirty="0">
                    <a:latin typeface="Raleway" panose="020B0604020202020204" charset="0"/>
                  </a:rPr>
                  <a:t>)</a:t>
                </a:r>
              </a:p>
            </p:txBody>
          </p:sp>
        </mc:Choice>
        <mc:Fallback xmlns="">
          <p:sp>
            <p:nvSpPr>
              <p:cNvPr id="22" name="Rectangle 21">
                <a:extLst>
                  <a:ext uri="{FF2B5EF4-FFF2-40B4-BE49-F238E27FC236}">
                    <a16:creationId xmlns:a16="http://schemas.microsoft.com/office/drawing/2014/main" id="{8ABBE7B5-D2A7-4D4D-81D4-4BDB4DD0CAE2}"/>
                  </a:ext>
                </a:extLst>
              </p:cNvPr>
              <p:cNvSpPr>
                <a:spLocks noRot="1" noChangeAspect="1" noMove="1" noResize="1" noEditPoints="1" noAdjustHandles="1" noChangeArrowheads="1" noChangeShapeType="1" noTextEdit="1"/>
              </p:cNvSpPr>
              <p:nvPr/>
            </p:nvSpPr>
            <p:spPr>
              <a:xfrm>
                <a:off x="1453690" y="3778732"/>
                <a:ext cx="3778214" cy="307777"/>
              </a:xfrm>
              <a:prstGeom prst="rect">
                <a:avLst/>
              </a:prstGeom>
              <a:blipFill>
                <a:blip r:embed="rId4"/>
                <a:stretch>
                  <a:fillRect t="-4000" r="-323" b="-20000"/>
                </a:stretch>
              </a:blipFill>
            </p:spPr>
            <p:txBody>
              <a:bodyPr/>
              <a:lstStyle/>
              <a:p>
                <a:r>
                  <a:rPr lang="fr-FR">
                    <a:noFill/>
                  </a:rPr>
                  <a:t> </a:t>
                </a:r>
              </a:p>
            </p:txBody>
          </p:sp>
        </mc:Fallback>
      </mc:AlternateContent>
      <p:sp>
        <p:nvSpPr>
          <p:cNvPr id="28" name="Rectangle 27">
            <a:extLst>
              <a:ext uri="{FF2B5EF4-FFF2-40B4-BE49-F238E27FC236}">
                <a16:creationId xmlns:a16="http://schemas.microsoft.com/office/drawing/2014/main" id="{E144E400-D247-4292-91F4-0F6789CF94BA}"/>
              </a:ext>
            </a:extLst>
          </p:cNvPr>
          <p:cNvSpPr/>
          <p:nvPr/>
        </p:nvSpPr>
        <p:spPr>
          <a:xfrm>
            <a:off x="1453690" y="4073205"/>
            <a:ext cx="2640466" cy="307777"/>
          </a:xfrm>
          <a:prstGeom prst="rect">
            <a:avLst/>
          </a:prstGeom>
        </p:spPr>
        <p:txBody>
          <a:bodyPr wrap="none">
            <a:spAutoFit/>
          </a:bodyPr>
          <a:lstStyle/>
          <a:p>
            <a:r>
              <a:rPr lang="fr-FR" dirty="0">
                <a:solidFill>
                  <a:srgbClr val="222222"/>
                </a:solidFill>
                <a:latin typeface="Raleway" panose="020B0604020202020204" charset="0"/>
              </a:rPr>
              <a:t>= 37 687 539 158.09 .. années !</a:t>
            </a:r>
            <a:endParaRPr lang="fr-FR" dirty="0">
              <a:latin typeface="Raleway" panose="020B0604020202020204" charset="0"/>
            </a:endParaRP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6" grpId="0"/>
      <p:bldP spid="22"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340233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26136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24844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5" name="Rectangle 4">
            <a:extLst>
              <a:ext uri="{FF2B5EF4-FFF2-40B4-BE49-F238E27FC236}">
                <a16:creationId xmlns:a16="http://schemas.microsoft.com/office/drawing/2014/main" id="{567AB0BD-5C7F-410C-9F75-8000DF9A4893}"/>
              </a:ext>
            </a:extLst>
          </p:cNvPr>
          <p:cNvSpPr/>
          <p:nvPr/>
        </p:nvSpPr>
        <p:spPr>
          <a:xfrm>
            <a:off x="685800" y="1210278"/>
            <a:ext cx="3352800" cy="15011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6190827B-8AD8-4400-A4D4-7CB1DE31F4DA}"/>
              </a:ext>
            </a:extLst>
          </p:cNvPr>
          <p:cNvSpPr txBox="1"/>
          <p:nvPr/>
        </p:nvSpPr>
        <p:spPr>
          <a:xfrm>
            <a:off x="685800" y="1220825"/>
            <a:ext cx="710451" cy="215444"/>
          </a:xfrm>
          <a:prstGeom prst="rect">
            <a:avLst/>
          </a:prstGeom>
          <a:noFill/>
        </p:spPr>
        <p:txBody>
          <a:bodyPr wrap="none" rtlCol="0">
            <a:spAutoFit/>
          </a:bodyPr>
          <a:lstStyle/>
          <a:p>
            <a:r>
              <a:rPr lang="fr-FR" sz="800" u="sng" dirty="0">
                <a:solidFill>
                  <a:schemeClr val="bg1">
                    <a:lumMod val="50000"/>
                  </a:schemeClr>
                </a:solidFill>
                <a:latin typeface="+mj-lt"/>
                <a:cs typeface="Arial" panose="020B0604020202020204" pitchFamily="34" charset="0"/>
              </a:rPr>
              <a:t>MEMPOOL</a:t>
            </a:r>
          </a:p>
        </p:txBody>
      </p:sp>
      <p:sp>
        <p:nvSpPr>
          <p:cNvPr id="13" name="ZoneTexte 12">
            <a:extLst>
              <a:ext uri="{FF2B5EF4-FFF2-40B4-BE49-F238E27FC236}">
                <a16:creationId xmlns:a16="http://schemas.microsoft.com/office/drawing/2014/main" id="{4ECB9E92-1CA0-4AF4-BF0F-DF468DFA6DA0}"/>
              </a:ext>
            </a:extLst>
          </p:cNvPr>
          <p:cNvSpPr txBox="1"/>
          <p:nvPr/>
        </p:nvSpPr>
        <p:spPr>
          <a:xfrm>
            <a:off x="752109" y="1550587"/>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10015</a:t>
            </a:r>
          </a:p>
        </p:txBody>
      </p:sp>
      <p:sp>
        <p:nvSpPr>
          <p:cNvPr id="14" name="ZoneTexte 13">
            <a:extLst>
              <a:ext uri="{FF2B5EF4-FFF2-40B4-BE49-F238E27FC236}">
                <a16:creationId xmlns:a16="http://schemas.microsoft.com/office/drawing/2014/main" id="{85614DF9-5444-4529-900E-B7532C5E194F}"/>
              </a:ext>
            </a:extLst>
          </p:cNvPr>
          <p:cNvSpPr txBox="1"/>
          <p:nvPr/>
        </p:nvSpPr>
        <p:spPr>
          <a:xfrm>
            <a:off x="1973580" y="2035689"/>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9928</a:t>
            </a:r>
          </a:p>
        </p:txBody>
      </p:sp>
      <p:sp>
        <p:nvSpPr>
          <p:cNvPr id="15" name="ZoneTexte 14">
            <a:extLst>
              <a:ext uri="{FF2B5EF4-FFF2-40B4-BE49-F238E27FC236}">
                <a16:creationId xmlns:a16="http://schemas.microsoft.com/office/drawing/2014/main" id="{6822D3D8-3F97-4690-85E2-9452F293BCB0}"/>
              </a:ext>
            </a:extLst>
          </p:cNvPr>
          <p:cNvSpPr txBox="1"/>
          <p:nvPr/>
        </p:nvSpPr>
        <p:spPr>
          <a:xfrm>
            <a:off x="2088663" y="155130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10911</a:t>
            </a:r>
          </a:p>
        </p:txBody>
      </p:sp>
      <p:sp>
        <p:nvSpPr>
          <p:cNvPr id="16" name="ZoneTexte 15">
            <a:extLst>
              <a:ext uri="{FF2B5EF4-FFF2-40B4-BE49-F238E27FC236}">
                <a16:creationId xmlns:a16="http://schemas.microsoft.com/office/drawing/2014/main" id="{C6208840-DCA2-429D-A6F3-C4463DA1A02E}"/>
              </a:ext>
            </a:extLst>
          </p:cNvPr>
          <p:cNvSpPr txBox="1"/>
          <p:nvPr/>
        </p:nvSpPr>
        <p:spPr>
          <a:xfrm>
            <a:off x="745736" y="1996344"/>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12775</a:t>
            </a:r>
          </a:p>
        </p:txBody>
      </p:sp>
      <p:sp>
        <p:nvSpPr>
          <p:cNvPr id="17" name="ZoneTexte 16">
            <a:extLst>
              <a:ext uri="{FF2B5EF4-FFF2-40B4-BE49-F238E27FC236}">
                <a16:creationId xmlns:a16="http://schemas.microsoft.com/office/drawing/2014/main" id="{ADE322AA-8BC9-463E-8837-21C76E428518}"/>
              </a:ext>
            </a:extLst>
          </p:cNvPr>
          <p:cNvSpPr txBox="1"/>
          <p:nvPr/>
        </p:nvSpPr>
        <p:spPr>
          <a:xfrm>
            <a:off x="1568328" y="130604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11928</a:t>
            </a:r>
          </a:p>
        </p:txBody>
      </p:sp>
      <p:sp>
        <p:nvSpPr>
          <p:cNvPr id="18" name="ZoneTexte 17">
            <a:extLst>
              <a:ext uri="{FF2B5EF4-FFF2-40B4-BE49-F238E27FC236}">
                <a16:creationId xmlns:a16="http://schemas.microsoft.com/office/drawing/2014/main" id="{BC4592FC-2950-4D84-A37F-79FED7C702D3}"/>
              </a:ext>
            </a:extLst>
          </p:cNvPr>
          <p:cNvSpPr txBox="1"/>
          <p:nvPr/>
        </p:nvSpPr>
        <p:spPr>
          <a:xfrm>
            <a:off x="1195368" y="1766753"/>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9701</a:t>
            </a:r>
          </a:p>
        </p:txBody>
      </p:sp>
      <p:sp>
        <p:nvSpPr>
          <p:cNvPr id="19" name="ZoneTexte 18">
            <a:extLst>
              <a:ext uri="{FF2B5EF4-FFF2-40B4-BE49-F238E27FC236}">
                <a16:creationId xmlns:a16="http://schemas.microsoft.com/office/drawing/2014/main" id="{281F2783-A0CF-4296-A41C-54753521451F}"/>
              </a:ext>
            </a:extLst>
          </p:cNvPr>
          <p:cNvSpPr txBox="1"/>
          <p:nvPr/>
        </p:nvSpPr>
        <p:spPr>
          <a:xfrm>
            <a:off x="819378" y="2351350"/>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8994</a:t>
            </a:r>
          </a:p>
        </p:txBody>
      </p:sp>
      <p:sp>
        <p:nvSpPr>
          <p:cNvPr id="20" name="ZoneTexte 19">
            <a:extLst>
              <a:ext uri="{FF2B5EF4-FFF2-40B4-BE49-F238E27FC236}">
                <a16:creationId xmlns:a16="http://schemas.microsoft.com/office/drawing/2014/main" id="{BAD08CA9-7E31-4EAD-B59C-42B93ED1E841}"/>
              </a:ext>
            </a:extLst>
          </p:cNvPr>
          <p:cNvSpPr txBox="1"/>
          <p:nvPr/>
        </p:nvSpPr>
        <p:spPr>
          <a:xfrm>
            <a:off x="2045458" y="235699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10449</a:t>
            </a:r>
          </a:p>
        </p:txBody>
      </p:sp>
      <p:sp>
        <p:nvSpPr>
          <p:cNvPr id="21" name="ZoneTexte 20">
            <a:extLst>
              <a:ext uri="{FF2B5EF4-FFF2-40B4-BE49-F238E27FC236}">
                <a16:creationId xmlns:a16="http://schemas.microsoft.com/office/drawing/2014/main" id="{844BBC3D-4DA5-4F23-99BA-E4E5CC3DE0D3}"/>
              </a:ext>
            </a:extLst>
          </p:cNvPr>
          <p:cNvSpPr txBox="1"/>
          <p:nvPr/>
        </p:nvSpPr>
        <p:spPr>
          <a:xfrm>
            <a:off x="2733368" y="179795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10928</a:t>
            </a:r>
          </a:p>
        </p:txBody>
      </p:sp>
      <p:sp>
        <p:nvSpPr>
          <p:cNvPr id="22" name="ZoneTexte 21">
            <a:extLst>
              <a:ext uri="{FF2B5EF4-FFF2-40B4-BE49-F238E27FC236}">
                <a16:creationId xmlns:a16="http://schemas.microsoft.com/office/drawing/2014/main" id="{F08120DC-81D9-439D-874E-8FBA5371B187}"/>
              </a:ext>
            </a:extLst>
          </p:cNvPr>
          <p:cNvSpPr txBox="1"/>
          <p:nvPr/>
        </p:nvSpPr>
        <p:spPr>
          <a:xfrm>
            <a:off x="2858944" y="1322648"/>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9400</a:t>
            </a:r>
          </a:p>
        </p:txBody>
      </p:sp>
      <p:sp>
        <p:nvSpPr>
          <p:cNvPr id="23" name="ZoneTexte 22">
            <a:extLst>
              <a:ext uri="{FF2B5EF4-FFF2-40B4-BE49-F238E27FC236}">
                <a16:creationId xmlns:a16="http://schemas.microsoft.com/office/drawing/2014/main" id="{A9D0B1F2-0D9D-4C05-930B-FDC4B9B52889}"/>
              </a:ext>
            </a:extLst>
          </p:cNvPr>
          <p:cNvSpPr txBox="1"/>
          <p:nvPr/>
        </p:nvSpPr>
        <p:spPr>
          <a:xfrm>
            <a:off x="3042029" y="2135906"/>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9028</a:t>
            </a:r>
          </a:p>
        </p:txBody>
      </p:sp>
      <p:sp>
        <p:nvSpPr>
          <p:cNvPr id="24" name="ZoneTexte 23">
            <a:extLst>
              <a:ext uri="{FF2B5EF4-FFF2-40B4-BE49-F238E27FC236}">
                <a16:creationId xmlns:a16="http://schemas.microsoft.com/office/drawing/2014/main" id="{6EC0C597-438F-474A-A3CE-71499BAC2A52}"/>
              </a:ext>
            </a:extLst>
          </p:cNvPr>
          <p:cNvSpPr txBox="1"/>
          <p:nvPr/>
        </p:nvSpPr>
        <p:spPr>
          <a:xfrm>
            <a:off x="3433975" y="2377373"/>
            <a:ext cx="287258"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a:t>
            </a:r>
          </a:p>
        </p:txBody>
      </p:sp>
      <p:sp>
        <p:nvSpPr>
          <p:cNvPr id="25" name="Rectangle 24">
            <a:extLst>
              <a:ext uri="{FF2B5EF4-FFF2-40B4-BE49-F238E27FC236}">
                <a16:creationId xmlns:a16="http://schemas.microsoft.com/office/drawing/2014/main" id="{5DB79815-13D3-40DF-BC1B-1996D2A13D01}"/>
              </a:ext>
            </a:extLst>
          </p:cNvPr>
          <p:cNvSpPr/>
          <p:nvPr/>
        </p:nvSpPr>
        <p:spPr>
          <a:xfrm>
            <a:off x="288036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D3CE4767-A6A1-4897-942B-A92BC3FFA27A}"/>
              </a:ext>
            </a:extLst>
          </p:cNvPr>
          <p:cNvSpPr/>
          <p:nvPr/>
        </p:nvSpPr>
        <p:spPr>
          <a:xfrm rot="5400000">
            <a:off x="251460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D05D2576-104D-4D6E-B469-64452D9B4018}"/>
              </a:ext>
            </a:extLst>
          </p:cNvPr>
          <p:cNvSpPr/>
          <p:nvPr/>
        </p:nvSpPr>
        <p:spPr>
          <a:xfrm>
            <a:off x="3977640" y="343118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5C613EA5-79D4-4A18-AA55-B04D3C2D2BA4}"/>
              </a:ext>
            </a:extLst>
          </p:cNvPr>
          <p:cNvSpPr/>
          <p:nvPr/>
        </p:nvSpPr>
        <p:spPr>
          <a:xfrm rot="5400000">
            <a:off x="3611880" y="329021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93BD31E-04CF-49F8-B0F6-2AF8A9ECB8C9}"/>
              </a:ext>
            </a:extLst>
          </p:cNvPr>
          <p:cNvSpPr/>
          <p:nvPr/>
        </p:nvSpPr>
        <p:spPr>
          <a:xfrm>
            <a:off x="507492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77F9953A-8C1E-4092-BB59-6033BF3920C5}"/>
              </a:ext>
            </a:extLst>
          </p:cNvPr>
          <p:cNvSpPr/>
          <p:nvPr/>
        </p:nvSpPr>
        <p:spPr>
          <a:xfrm rot="5400000">
            <a:off x="470916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A14A30D8-86AE-4066-9E78-DC023E83C24F}"/>
              </a:ext>
            </a:extLst>
          </p:cNvPr>
          <p:cNvSpPr/>
          <p:nvPr/>
        </p:nvSpPr>
        <p:spPr>
          <a:xfrm>
            <a:off x="617220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1C2F94C0-3656-489F-804F-E243AF4FA25F}"/>
              </a:ext>
            </a:extLst>
          </p:cNvPr>
          <p:cNvSpPr/>
          <p:nvPr/>
        </p:nvSpPr>
        <p:spPr>
          <a:xfrm rot="5400000">
            <a:off x="580644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A62F4AA2-987F-4561-9E4A-EE8CC1F0D98C}"/>
              </a:ext>
            </a:extLst>
          </p:cNvPr>
          <p:cNvSpPr/>
          <p:nvPr/>
        </p:nvSpPr>
        <p:spPr>
          <a:xfrm>
            <a:off x="7269480" y="3429560"/>
            <a:ext cx="411480" cy="40386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6" name="Rectangle 35">
            <a:extLst>
              <a:ext uri="{FF2B5EF4-FFF2-40B4-BE49-F238E27FC236}">
                <a16:creationId xmlns:a16="http://schemas.microsoft.com/office/drawing/2014/main" id="{FF998D79-5172-4C82-8827-A774854D11F0}"/>
              </a:ext>
            </a:extLst>
          </p:cNvPr>
          <p:cNvSpPr/>
          <p:nvPr/>
        </p:nvSpPr>
        <p:spPr>
          <a:xfrm rot="5400000">
            <a:off x="6903720" y="328859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3258D43B-174E-485F-82B2-73E9E8974E15}"/>
              </a:ext>
            </a:extLst>
          </p:cNvPr>
          <p:cNvSpPr txBox="1"/>
          <p:nvPr/>
        </p:nvSpPr>
        <p:spPr>
          <a:xfrm>
            <a:off x="342900" y="3933750"/>
            <a:ext cx="1116011" cy="253916"/>
          </a:xfrm>
          <a:prstGeom prst="rect">
            <a:avLst/>
          </a:prstGeom>
          <a:noFill/>
        </p:spPr>
        <p:txBody>
          <a:bodyPr wrap="none" rtlCol="0">
            <a:spAutoFit/>
          </a:bodyPr>
          <a:lstStyle/>
          <a:p>
            <a:r>
              <a:rPr lang="fr-FR" sz="1050" i="1" dirty="0"/>
              <a:t>Bloc de genèse</a:t>
            </a:r>
          </a:p>
        </p:txBody>
      </p:sp>
      <p:sp>
        <p:nvSpPr>
          <p:cNvPr id="38" name="ZoneTexte 37">
            <a:extLst>
              <a:ext uri="{FF2B5EF4-FFF2-40B4-BE49-F238E27FC236}">
                <a16:creationId xmlns:a16="http://schemas.microsoft.com/office/drawing/2014/main" id="{9689E5E9-A3AD-491A-BC86-B0EAA6144984}"/>
              </a:ext>
            </a:extLst>
          </p:cNvPr>
          <p:cNvSpPr txBox="1"/>
          <p:nvPr/>
        </p:nvSpPr>
        <p:spPr>
          <a:xfrm>
            <a:off x="7326437" y="3423565"/>
            <a:ext cx="306494" cy="400110"/>
          </a:xfrm>
          <a:prstGeom prst="rect">
            <a:avLst/>
          </a:prstGeom>
          <a:noFill/>
        </p:spPr>
        <p:txBody>
          <a:bodyPr wrap="none" rtlCol="0">
            <a:spAutoFit/>
          </a:bodyPr>
          <a:lstStyle/>
          <a:p>
            <a:r>
              <a:rPr lang="fr-FR" sz="2000" dirty="0">
                <a:latin typeface="Raleway" panose="020B0604020202020204" charset="0"/>
              </a:rPr>
              <a:t>?</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Zoom sur les nœuds</a:t>
            </a:r>
            <a:endParaRPr dirty="0"/>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15498" cy="127905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4" name="Connecteur droit 33">
            <a:extLst>
              <a:ext uri="{FF2B5EF4-FFF2-40B4-BE49-F238E27FC236}">
                <a16:creationId xmlns:a16="http://schemas.microsoft.com/office/drawing/2014/main" id="{50265ADD-D9D0-43F0-BA6C-EC237C86F7C9}"/>
              </a:ext>
            </a:extLst>
          </p:cNvPr>
          <p:cNvCxnSpPr>
            <a:cxnSpLocks/>
          </p:cNvCxnSpPr>
          <p:nvPr/>
        </p:nvCxnSpPr>
        <p:spPr>
          <a:xfrm>
            <a:off x="2582373" y="1637370"/>
            <a:ext cx="1678117" cy="5261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9" name="Connecteur droit 48">
            <a:extLst>
              <a:ext uri="{FF2B5EF4-FFF2-40B4-BE49-F238E27FC236}">
                <a16:creationId xmlns:a16="http://schemas.microsoft.com/office/drawing/2014/main" id="{A0BD0248-4657-45C1-B2D1-99666ABCA6BD}"/>
              </a:ext>
            </a:extLst>
          </p:cNvPr>
          <p:cNvCxnSpPr>
            <a:cxnSpLocks/>
          </p:cNvCxnSpPr>
          <p:nvPr/>
        </p:nvCxnSpPr>
        <p:spPr>
          <a:xfrm>
            <a:off x="2520301" y="1606146"/>
            <a:ext cx="840843" cy="1551127"/>
          </a:xfrm>
          <a:prstGeom prst="line">
            <a:avLst/>
          </a:prstGeom>
          <a:ln/>
        </p:spPr>
        <p:style>
          <a:lnRef idx="1">
            <a:schemeClr val="accent6"/>
          </a:lnRef>
          <a:fillRef idx="0">
            <a:schemeClr val="accent6"/>
          </a:fillRef>
          <a:effectRef idx="0">
            <a:schemeClr val="accent6"/>
          </a:effectRef>
          <a:fontRef idx="minor">
            <a:schemeClr val="tx1"/>
          </a:fontRef>
        </p:style>
      </p:cxnSp>
      <p:sp>
        <p:nvSpPr>
          <p:cNvPr id="51" name="Ellipse 50"/>
          <p:cNvSpPr/>
          <p:nvPr/>
        </p:nvSpPr>
        <p:spPr>
          <a:xfrm>
            <a:off x="2300416" y="137132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57" name="Connecteur droit 56">
            <a:extLst>
              <a:ext uri="{FF2B5EF4-FFF2-40B4-BE49-F238E27FC236}">
                <a16:creationId xmlns:a16="http://schemas.microsoft.com/office/drawing/2014/main" id="{D3A73538-0113-4F5A-A8FA-DF76FC43364F}"/>
              </a:ext>
            </a:extLst>
          </p:cNvPr>
          <p:cNvCxnSpPr>
            <a:cxnSpLocks/>
          </p:cNvCxnSpPr>
          <p:nvPr/>
        </p:nvCxnSpPr>
        <p:spPr>
          <a:xfrm flipH="1" flipV="1">
            <a:off x="4186441" y="2010857"/>
            <a:ext cx="752974" cy="149790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8" name="Connecteur droit 57">
            <a:extLst>
              <a:ext uri="{FF2B5EF4-FFF2-40B4-BE49-F238E27FC236}">
                <a16:creationId xmlns:a16="http://schemas.microsoft.com/office/drawing/2014/main" id="{A7AB1B84-7FD3-457C-8DC9-A10C2C6E0273}"/>
              </a:ext>
            </a:extLst>
          </p:cNvPr>
          <p:cNvCxnSpPr>
            <a:cxnSpLocks/>
          </p:cNvCxnSpPr>
          <p:nvPr/>
        </p:nvCxnSpPr>
        <p:spPr>
          <a:xfrm flipV="1">
            <a:off x="2455640" y="3272373"/>
            <a:ext cx="923062" cy="86584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9" name="Connecteur droit 58">
            <a:extLst>
              <a:ext uri="{FF2B5EF4-FFF2-40B4-BE49-F238E27FC236}">
                <a16:creationId xmlns:a16="http://schemas.microsoft.com/office/drawing/2014/main" id="{49F5FEAD-EF19-465D-B381-0DD82D562A9F}"/>
              </a:ext>
            </a:extLst>
          </p:cNvPr>
          <p:cNvCxnSpPr>
            <a:cxnSpLocks/>
          </p:cNvCxnSpPr>
          <p:nvPr/>
        </p:nvCxnSpPr>
        <p:spPr>
          <a:xfrm>
            <a:off x="3417984" y="3319483"/>
            <a:ext cx="1503305" cy="19958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0" name="Connecteur droit 59">
            <a:extLst>
              <a:ext uri="{FF2B5EF4-FFF2-40B4-BE49-F238E27FC236}">
                <a16:creationId xmlns:a16="http://schemas.microsoft.com/office/drawing/2014/main" id="{E35035CF-ED61-4829-9161-E4F93FF5211F}"/>
              </a:ext>
            </a:extLst>
          </p:cNvPr>
          <p:cNvCxnSpPr>
            <a:cxnSpLocks/>
          </p:cNvCxnSpPr>
          <p:nvPr/>
        </p:nvCxnSpPr>
        <p:spPr>
          <a:xfrm flipV="1">
            <a:off x="4276900" y="1561138"/>
            <a:ext cx="1632805" cy="60379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4" name="Connecteur droit 63">
            <a:extLst>
              <a:ext uri="{FF2B5EF4-FFF2-40B4-BE49-F238E27FC236}">
                <a16:creationId xmlns:a16="http://schemas.microsoft.com/office/drawing/2014/main" id="{80BAC15B-0430-4ABF-8D5A-690F5770A685}"/>
              </a:ext>
            </a:extLst>
          </p:cNvPr>
          <p:cNvCxnSpPr>
            <a:cxnSpLocks/>
          </p:cNvCxnSpPr>
          <p:nvPr/>
        </p:nvCxnSpPr>
        <p:spPr>
          <a:xfrm>
            <a:off x="4946707" y="3516384"/>
            <a:ext cx="1157061" cy="592522"/>
          </a:xfrm>
          <a:prstGeom prst="line">
            <a:avLst/>
          </a:prstGeom>
          <a:ln/>
        </p:spPr>
        <p:style>
          <a:lnRef idx="1">
            <a:schemeClr val="accent6"/>
          </a:lnRef>
          <a:fillRef idx="0">
            <a:schemeClr val="accent6"/>
          </a:fillRef>
          <a:effectRef idx="0">
            <a:schemeClr val="accent6"/>
          </a:effectRef>
          <a:fontRef idx="minor">
            <a:schemeClr val="tx1"/>
          </a:fontRef>
        </p:style>
      </p:cxnSp>
      <p:sp>
        <p:nvSpPr>
          <p:cNvPr id="35" name="Ellipse 34">
            <a:extLst>
              <a:ext uri="{FF2B5EF4-FFF2-40B4-BE49-F238E27FC236}">
                <a16:creationId xmlns:a16="http://schemas.microsoft.com/office/drawing/2014/main" id="{CF728148-2171-4CFB-AAC0-D435BBEDACB6}"/>
              </a:ext>
            </a:extLst>
          </p:cNvPr>
          <p:cNvSpPr/>
          <p:nvPr/>
        </p:nvSpPr>
        <p:spPr>
          <a:xfrm>
            <a:off x="4082837" y="197485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6" name="Ellipse 35">
            <a:extLst>
              <a:ext uri="{FF2B5EF4-FFF2-40B4-BE49-F238E27FC236}">
                <a16:creationId xmlns:a16="http://schemas.microsoft.com/office/drawing/2014/main" id="{E1A27004-4499-43DF-9D13-41CE8DB053C5}"/>
              </a:ext>
            </a:extLst>
          </p:cNvPr>
          <p:cNvSpPr/>
          <p:nvPr/>
        </p:nvSpPr>
        <p:spPr>
          <a:xfrm>
            <a:off x="3187743" y="3050374"/>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rgbClr val="C00000"/>
              </a:solidFill>
            </a:endParaRPr>
          </a:p>
        </p:txBody>
      </p:sp>
      <p:sp>
        <p:nvSpPr>
          <p:cNvPr id="44" name="Ellipse 43">
            <a:extLst>
              <a:ext uri="{FF2B5EF4-FFF2-40B4-BE49-F238E27FC236}">
                <a16:creationId xmlns:a16="http://schemas.microsoft.com/office/drawing/2014/main" id="{7AFF6A43-AF28-4FB5-B77F-423FFDB8B59E}"/>
              </a:ext>
            </a:extLst>
          </p:cNvPr>
          <p:cNvSpPr/>
          <p:nvPr/>
        </p:nvSpPr>
        <p:spPr>
          <a:xfrm>
            <a:off x="4745351" y="327237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27115" y="137108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79" name="Connecteur droit 78">
            <a:extLst>
              <a:ext uri="{FF2B5EF4-FFF2-40B4-BE49-F238E27FC236}">
                <a16:creationId xmlns:a16="http://schemas.microsoft.com/office/drawing/2014/main" id="{12A9F583-C74D-4D8D-8B1B-07FFF676D7A0}"/>
              </a:ext>
            </a:extLst>
          </p:cNvPr>
          <p:cNvCxnSpPr>
            <a:cxnSpLocks/>
          </p:cNvCxnSpPr>
          <p:nvPr/>
        </p:nvCxnSpPr>
        <p:spPr>
          <a:xfrm>
            <a:off x="667120" y="3796014"/>
            <a:ext cx="1761936" cy="342200"/>
          </a:xfrm>
          <a:prstGeom prst="line">
            <a:avLst/>
          </a:prstGeom>
          <a:ln/>
        </p:spPr>
        <p:style>
          <a:lnRef idx="1">
            <a:schemeClr val="accent6"/>
          </a:lnRef>
          <a:fillRef idx="0">
            <a:schemeClr val="accent6"/>
          </a:fillRef>
          <a:effectRef idx="0">
            <a:schemeClr val="accent6"/>
          </a:effectRef>
          <a:fontRef idx="minor">
            <a:schemeClr val="tx1"/>
          </a:fontRef>
        </p:style>
      </p:cxn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0" name="Ellipse 49"/>
          <p:cNvSpPr/>
          <p:nvPr/>
        </p:nvSpPr>
        <p:spPr>
          <a:xfrm>
            <a:off x="6354902" y="26253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pic>
        <p:nvPicPr>
          <p:cNvPr id="98" name="Image 97">
            <a:extLst>
              <a:ext uri="{FF2B5EF4-FFF2-40B4-BE49-F238E27FC236}">
                <a16:creationId xmlns:a16="http://schemas.microsoft.com/office/drawing/2014/main" id="{211CEE29-DB5A-4024-B4BB-4EB07D4EDA3D}"/>
              </a:ext>
            </a:extLst>
          </p:cNvPr>
          <p:cNvPicPr>
            <a:picLocks noChangeAspect="1"/>
          </p:cNvPicPr>
          <p:nvPr/>
        </p:nvPicPr>
        <p:blipFill>
          <a:blip r:embed="rId3"/>
          <a:stretch>
            <a:fillRect/>
          </a:stretch>
        </p:blipFill>
        <p:spPr>
          <a:xfrm>
            <a:off x="4505625" y="2250371"/>
            <a:ext cx="221619" cy="221619"/>
          </a:xfrm>
          <a:prstGeom prst="rect">
            <a:avLst/>
          </a:prstGeom>
        </p:spPr>
      </p:pic>
      <p:pic>
        <p:nvPicPr>
          <p:cNvPr id="99" name="Image 98">
            <a:extLst>
              <a:ext uri="{FF2B5EF4-FFF2-40B4-BE49-F238E27FC236}">
                <a16:creationId xmlns:a16="http://schemas.microsoft.com/office/drawing/2014/main" id="{A16BA6FC-DC8B-434A-A0AF-04AA5C9A493D}"/>
              </a:ext>
            </a:extLst>
          </p:cNvPr>
          <p:cNvPicPr>
            <a:picLocks noChangeAspect="1"/>
          </p:cNvPicPr>
          <p:nvPr/>
        </p:nvPicPr>
        <p:blipFill>
          <a:blip r:embed="rId3"/>
          <a:stretch>
            <a:fillRect/>
          </a:stretch>
        </p:blipFill>
        <p:spPr>
          <a:xfrm>
            <a:off x="5196650" y="3365840"/>
            <a:ext cx="221619" cy="221619"/>
          </a:xfrm>
          <a:prstGeom prst="rect">
            <a:avLst/>
          </a:prstGeom>
        </p:spPr>
      </p:pic>
      <p:pic>
        <p:nvPicPr>
          <p:cNvPr id="100" name="Image 99">
            <a:extLst>
              <a:ext uri="{FF2B5EF4-FFF2-40B4-BE49-F238E27FC236}">
                <a16:creationId xmlns:a16="http://schemas.microsoft.com/office/drawing/2014/main" id="{FF752E2D-45A2-47FF-8627-052BADE1248B}"/>
              </a:ext>
            </a:extLst>
          </p:cNvPr>
          <p:cNvPicPr>
            <a:picLocks noChangeAspect="1"/>
          </p:cNvPicPr>
          <p:nvPr/>
        </p:nvPicPr>
        <p:blipFill>
          <a:blip r:embed="rId3"/>
          <a:stretch>
            <a:fillRect/>
          </a:stretch>
        </p:blipFill>
        <p:spPr>
          <a:xfrm>
            <a:off x="5641404" y="316122"/>
            <a:ext cx="221619" cy="221619"/>
          </a:xfrm>
          <a:prstGeom prst="rect">
            <a:avLst/>
          </a:prstGeom>
        </p:spPr>
      </p:pic>
      <p:pic>
        <p:nvPicPr>
          <p:cNvPr id="101" name="Image 100">
            <a:extLst>
              <a:ext uri="{FF2B5EF4-FFF2-40B4-BE49-F238E27FC236}">
                <a16:creationId xmlns:a16="http://schemas.microsoft.com/office/drawing/2014/main" id="{C1FB9334-FD7F-4E94-B4E0-B08D77FBF78C}"/>
              </a:ext>
            </a:extLst>
          </p:cNvPr>
          <p:cNvPicPr>
            <a:picLocks noChangeAspect="1"/>
          </p:cNvPicPr>
          <p:nvPr/>
        </p:nvPicPr>
        <p:blipFill>
          <a:blip r:embed="rId3"/>
          <a:stretch>
            <a:fillRect/>
          </a:stretch>
        </p:blipFill>
        <p:spPr>
          <a:xfrm>
            <a:off x="7583223" y="437252"/>
            <a:ext cx="221619" cy="221619"/>
          </a:xfrm>
          <a:prstGeom prst="rect">
            <a:avLst/>
          </a:prstGeom>
        </p:spPr>
      </p:pic>
      <p:pic>
        <p:nvPicPr>
          <p:cNvPr id="102" name="Image 101">
            <a:extLst>
              <a:ext uri="{FF2B5EF4-FFF2-40B4-BE49-F238E27FC236}">
                <a16:creationId xmlns:a16="http://schemas.microsoft.com/office/drawing/2014/main" id="{B0C78967-0ADB-4F21-8478-528CB355E872}"/>
              </a:ext>
            </a:extLst>
          </p:cNvPr>
          <p:cNvPicPr>
            <a:picLocks noChangeAspect="1"/>
          </p:cNvPicPr>
          <p:nvPr/>
        </p:nvPicPr>
        <p:blipFill>
          <a:blip r:embed="rId3"/>
          <a:stretch>
            <a:fillRect/>
          </a:stretch>
        </p:blipFill>
        <p:spPr>
          <a:xfrm>
            <a:off x="947624" y="3566059"/>
            <a:ext cx="221619" cy="221619"/>
          </a:xfrm>
          <a:prstGeom prst="rect">
            <a:avLst/>
          </a:prstGeom>
        </p:spPr>
      </p:pic>
      <p:pic>
        <p:nvPicPr>
          <p:cNvPr id="104" name="Image 103">
            <a:extLst>
              <a:ext uri="{FF2B5EF4-FFF2-40B4-BE49-F238E27FC236}">
                <a16:creationId xmlns:a16="http://schemas.microsoft.com/office/drawing/2014/main" id="{7DCFE546-4A9E-4567-B989-288EB0ECD8A0}"/>
              </a:ext>
            </a:extLst>
          </p:cNvPr>
          <p:cNvPicPr>
            <a:picLocks noChangeAspect="1"/>
          </p:cNvPicPr>
          <p:nvPr/>
        </p:nvPicPr>
        <p:blipFill>
          <a:blip r:embed="rId4"/>
          <a:stretch>
            <a:fillRect/>
          </a:stretch>
        </p:blipFill>
        <p:spPr>
          <a:xfrm>
            <a:off x="962059" y="1561856"/>
            <a:ext cx="204407" cy="204407"/>
          </a:xfrm>
          <a:prstGeom prst="rect">
            <a:avLst/>
          </a:prstGeom>
        </p:spPr>
      </p:pic>
      <p:pic>
        <p:nvPicPr>
          <p:cNvPr id="105" name="Image 104">
            <a:extLst>
              <a:ext uri="{FF2B5EF4-FFF2-40B4-BE49-F238E27FC236}">
                <a16:creationId xmlns:a16="http://schemas.microsoft.com/office/drawing/2014/main" id="{32ACFCCB-8778-411E-B818-EBE56A12DCAB}"/>
              </a:ext>
            </a:extLst>
          </p:cNvPr>
          <p:cNvPicPr>
            <a:picLocks noChangeAspect="1"/>
          </p:cNvPicPr>
          <p:nvPr/>
        </p:nvPicPr>
        <p:blipFill>
          <a:blip r:embed="rId4"/>
          <a:stretch>
            <a:fillRect/>
          </a:stretch>
        </p:blipFill>
        <p:spPr>
          <a:xfrm>
            <a:off x="2143404" y="3003244"/>
            <a:ext cx="204407" cy="204407"/>
          </a:xfrm>
          <a:prstGeom prst="rect">
            <a:avLst/>
          </a:prstGeom>
        </p:spPr>
      </p:pic>
      <p:pic>
        <p:nvPicPr>
          <p:cNvPr id="106" name="Image 105">
            <a:extLst>
              <a:ext uri="{FF2B5EF4-FFF2-40B4-BE49-F238E27FC236}">
                <a16:creationId xmlns:a16="http://schemas.microsoft.com/office/drawing/2014/main" id="{D183DE7E-4B0E-41E1-9FE8-7A1BA4E59F1C}"/>
              </a:ext>
            </a:extLst>
          </p:cNvPr>
          <p:cNvPicPr>
            <a:picLocks noChangeAspect="1"/>
          </p:cNvPicPr>
          <p:nvPr/>
        </p:nvPicPr>
        <p:blipFill>
          <a:blip r:embed="rId4"/>
          <a:stretch>
            <a:fillRect/>
          </a:stretch>
        </p:blipFill>
        <p:spPr>
          <a:xfrm>
            <a:off x="2693238" y="1667590"/>
            <a:ext cx="204407" cy="204407"/>
          </a:xfrm>
          <a:prstGeom prst="rect">
            <a:avLst/>
          </a:prstGeom>
        </p:spPr>
      </p:pic>
      <p:pic>
        <p:nvPicPr>
          <p:cNvPr id="107" name="Image 106">
            <a:extLst>
              <a:ext uri="{FF2B5EF4-FFF2-40B4-BE49-F238E27FC236}">
                <a16:creationId xmlns:a16="http://schemas.microsoft.com/office/drawing/2014/main" id="{2F79D8F8-4B9E-4F0D-A374-8658E5D144F1}"/>
              </a:ext>
            </a:extLst>
          </p:cNvPr>
          <p:cNvPicPr>
            <a:picLocks noChangeAspect="1"/>
          </p:cNvPicPr>
          <p:nvPr/>
        </p:nvPicPr>
        <p:blipFill>
          <a:blip r:embed="rId4"/>
          <a:stretch>
            <a:fillRect/>
          </a:stretch>
        </p:blipFill>
        <p:spPr>
          <a:xfrm>
            <a:off x="2664333" y="4207070"/>
            <a:ext cx="204407" cy="204407"/>
          </a:xfrm>
          <a:prstGeom prst="rect">
            <a:avLst/>
          </a:prstGeom>
        </p:spPr>
      </p:pic>
      <p:pic>
        <p:nvPicPr>
          <p:cNvPr id="108" name="Image 107">
            <a:extLst>
              <a:ext uri="{FF2B5EF4-FFF2-40B4-BE49-F238E27FC236}">
                <a16:creationId xmlns:a16="http://schemas.microsoft.com/office/drawing/2014/main" id="{36B0242D-A436-4548-82B9-1BAB1E5DF8B7}"/>
              </a:ext>
            </a:extLst>
          </p:cNvPr>
          <p:cNvPicPr>
            <a:picLocks noChangeAspect="1"/>
          </p:cNvPicPr>
          <p:nvPr/>
        </p:nvPicPr>
        <p:blipFill>
          <a:blip r:embed="rId4"/>
          <a:stretch>
            <a:fillRect/>
          </a:stretch>
        </p:blipFill>
        <p:spPr>
          <a:xfrm>
            <a:off x="6082662" y="1714621"/>
            <a:ext cx="204407" cy="204407"/>
          </a:xfrm>
          <a:prstGeom prst="rect">
            <a:avLst/>
          </a:prstGeom>
        </p:spPr>
      </p:pic>
      <p:pic>
        <p:nvPicPr>
          <p:cNvPr id="109" name="Image 108">
            <a:extLst>
              <a:ext uri="{FF2B5EF4-FFF2-40B4-BE49-F238E27FC236}">
                <a16:creationId xmlns:a16="http://schemas.microsoft.com/office/drawing/2014/main" id="{164804E4-ECE5-408A-8B2F-073F07BE4F69}"/>
              </a:ext>
            </a:extLst>
          </p:cNvPr>
          <p:cNvPicPr>
            <a:picLocks noChangeAspect="1"/>
          </p:cNvPicPr>
          <p:nvPr/>
        </p:nvPicPr>
        <p:blipFill>
          <a:blip r:embed="rId4"/>
          <a:stretch>
            <a:fillRect/>
          </a:stretch>
        </p:blipFill>
        <p:spPr>
          <a:xfrm>
            <a:off x="6668898" y="3016005"/>
            <a:ext cx="204407" cy="204407"/>
          </a:xfrm>
          <a:prstGeom prst="rect">
            <a:avLst/>
          </a:prstGeom>
        </p:spPr>
      </p:pic>
      <p:pic>
        <p:nvPicPr>
          <p:cNvPr id="110" name="Image 109">
            <a:extLst>
              <a:ext uri="{FF2B5EF4-FFF2-40B4-BE49-F238E27FC236}">
                <a16:creationId xmlns:a16="http://schemas.microsoft.com/office/drawing/2014/main" id="{E0B2E91C-E976-497F-8281-F2E35D0E25AE}"/>
              </a:ext>
            </a:extLst>
          </p:cNvPr>
          <p:cNvPicPr>
            <a:picLocks noChangeAspect="1"/>
          </p:cNvPicPr>
          <p:nvPr/>
        </p:nvPicPr>
        <p:blipFill>
          <a:blip r:embed="rId4"/>
          <a:stretch>
            <a:fillRect/>
          </a:stretch>
        </p:blipFill>
        <p:spPr>
          <a:xfrm>
            <a:off x="6296815" y="4214343"/>
            <a:ext cx="204407" cy="204407"/>
          </a:xfrm>
          <a:prstGeom prst="rect">
            <a:avLst/>
          </a:prstGeom>
        </p:spPr>
      </p:pic>
      <p:pic>
        <p:nvPicPr>
          <p:cNvPr id="111" name="Image 110">
            <a:extLst>
              <a:ext uri="{FF2B5EF4-FFF2-40B4-BE49-F238E27FC236}">
                <a16:creationId xmlns:a16="http://schemas.microsoft.com/office/drawing/2014/main" id="{7C49F17C-551D-448C-A8F1-CCCE76251F9F}"/>
              </a:ext>
            </a:extLst>
          </p:cNvPr>
          <p:cNvPicPr>
            <a:picLocks noChangeAspect="1"/>
          </p:cNvPicPr>
          <p:nvPr/>
        </p:nvPicPr>
        <p:blipFill>
          <a:blip r:embed="rId4"/>
          <a:stretch>
            <a:fillRect/>
          </a:stretch>
        </p:blipFill>
        <p:spPr>
          <a:xfrm>
            <a:off x="7965289" y="1957543"/>
            <a:ext cx="204407" cy="204407"/>
          </a:xfrm>
          <a:prstGeom prst="rect">
            <a:avLst/>
          </a:prstGeom>
        </p:spPr>
      </p:pic>
      <p:pic>
        <p:nvPicPr>
          <p:cNvPr id="112" name="Image 111">
            <a:extLst>
              <a:ext uri="{FF2B5EF4-FFF2-40B4-BE49-F238E27FC236}">
                <a16:creationId xmlns:a16="http://schemas.microsoft.com/office/drawing/2014/main" id="{1B067B0E-35B1-4486-A8A0-2CA4F4EF4D76}"/>
              </a:ext>
            </a:extLst>
          </p:cNvPr>
          <p:cNvPicPr>
            <a:picLocks noChangeAspect="1"/>
          </p:cNvPicPr>
          <p:nvPr/>
        </p:nvPicPr>
        <p:blipFill>
          <a:blip r:embed="rId4"/>
          <a:stretch>
            <a:fillRect/>
          </a:stretch>
        </p:blipFill>
        <p:spPr>
          <a:xfrm>
            <a:off x="3557399" y="3424899"/>
            <a:ext cx="204407" cy="204407"/>
          </a:xfrm>
          <a:prstGeom prst="rect">
            <a:avLst/>
          </a:prstGeom>
        </p:spPr>
      </p:pic>
      <p:pic>
        <p:nvPicPr>
          <p:cNvPr id="113" name="Image 112">
            <a:extLst>
              <a:ext uri="{FF2B5EF4-FFF2-40B4-BE49-F238E27FC236}">
                <a16:creationId xmlns:a16="http://schemas.microsoft.com/office/drawing/2014/main" id="{5A778691-8835-4094-A33A-2C5289D129C6}"/>
              </a:ext>
            </a:extLst>
          </p:cNvPr>
          <p:cNvPicPr>
            <a:picLocks noChangeAspect="1"/>
          </p:cNvPicPr>
          <p:nvPr/>
        </p:nvPicPr>
        <p:blipFill>
          <a:blip r:embed="rId4"/>
          <a:stretch>
            <a:fillRect/>
          </a:stretch>
        </p:blipFill>
        <p:spPr>
          <a:xfrm>
            <a:off x="7364180" y="3653921"/>
            <a:ext cx="204407" cy="204407"/>
          </a:xfrm>
          <a:prstGeom prst="rect">
            <a:avLst/>
          </a:prstGeom>
        </p:spPr>
      </p:pic>
      <p:sp>
        <p:nvSpPr>
          <p:cNvPr id="114" name="ZoneTexte 113">
            <a:extLst>
              <a:ext uri="{FF2B5EF4-FFF2-40B4-BE49-F238E27FC236}">
                <a16:creationId xmlns:a16="http://schemas.microsoft.com/office/drawing/2014/main" id="{2B8C7E6E-D7C0-4989-91F6-313A56F98852}"/>
              </a:ext>
            </a:extLst>
          </p:cNvPr>
          <p:cNvSpPr txBox="1"/>
          <p:nvPr/>
        </p:nvSpPr>
        <p:spPr>
          <a:xfrm>
            <a:off x="7580631" y="3650271"/>
            <a:ext cx="998991" cy="261610"/>
          </a:xfrm>
          <a:prstGeom prst="rect">
            <a:avLst/>
          </a:prstGeom>
          <a:noFill/>
        </p:spPr>
        <p:txBody>
          <a:bodyPr wrap="none" rtlCol="0">
            <a:spAutoFit/>
          </a:bodyPr>
          <a:lstStyle/>
          <a:p>
            <a:r>
              <a:rPr lang="fr-FR" sz="1100" dirty="0">
                <a:latin typeface="Raleway" panose="020B0604020202020204" charset="0"/>
              </a:rPr>
              <a:t>Nœud passif</a:t>
            </a:r>
          </a:p>
        </p:txBody>
      </p:sp>
      <p:pic>
        <p:nvPicPr>
          <p:cNvPr id="115" name="Image 114">
            <a:extLst>
              <a:ext uri="{FF2B5EF4-FFF2-40B4-BE49-F238E27FC236}">
                <a16:creationId xmlns:a16="http://schemas.microsoft.com/office/drawing/2014/main" id="{63D99FC3-3172-41AB-96F3-FDAF524C1CDD}"/>
              </a:ext>
            </a:extLst>
          </p:cNvPr>
          <p:cNvPicPr>
            <a:picLocks noChangeAspect="1"/>
          </p:cNvPicPr>
          <p:nvPr/>
        </p:nvPicPr>
        <p:blipFill>
          <a:blip r:embed="rId3"/>
          <a:stretch>
            <a:fillRect/>
          </a:stretch>
        </p:blipFill>
        <p:spPr>
          <a:xfrm>
            <a:off x="7353559" y="3976920"/>
            <a:ext cx="221619" cy="221619"/>
          </a:xfrm>
          <a:prstGeom prst="rect">
            <a:avLst/>
          </a:prstGeom>
        </p:spPr>
      </p:pic>
      <p:sp>
        <p:nvSpPr>
          <p:cNvPr id="116" name="ZoneTexte 115">
            <a:extLst>
              <a:ext uri="{FF2B5EF4-FFF2-40B4-BE49-F238E27FC236}">
                <a16:creationId xmlns:a16="http://schemas.microsoft.com/office/drawing/2014/main" id="{517B3F5E-8884-44D9-B64F-2265309DD020}"/>
              </a:ext>
            </a:extLst>
          </p:cNvPr>
          <p:cNvSpPr txBox="1"/>
          <p:nvPr/>
        </p:nvSpPr>
        <p:spPr>
          <a:xfrm>
            <a:off x="7598605" y="3963985"/>
            <a:ext cx="898003" cy="261610"/>
          </a:xfrm>
          <a:prstGeom prst="rect">
            <a:avLst/>
          </a:prstGeom>
          <a:noFill/>
        </p:spPr>
        <p:txBody>
          <a:bodyPr wrap="none" rtlCol="0">
            <a:spAutoFit/>
          </a:bodyPr>
          <a:lstStyle/>
          <a:p>
            <a:r>
              <a:rPr lang="fr-FR" sz="1100" dirty="0">
                <a:latin typeface="Raleway" panose="020B0604020202020204" charset="0"/>
              </a:rPr>
              <a:t>Nœud actif</a:t>
            </a:r>
          </a:p>
        </p:txBody>
      </p:sp>
    </p:spTree>
    <p:extLst>
      <p:ext uri="{BB962C8B-B14F-4D97-AF65-F5344CB8AC3E}">
        <p14:creationId xmlns:p14="http://schemas.microsoft.com/office/powerpoint/2010/main" val="115831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fade">
                                      <p:cBhvr>
                                        <p:cTn id="51" dur="500"/>
                                        <p:tgtEl>
                                          <p:spTgt spid="10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500"/>
                                        <p:tgtEl>
                                          <p:spTgt spid="112"/>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500"/>
                                        <p:tgtEl>
                                          <p:spTgt spid="113"/>
                                        </p:tgtEl>
                                      </p:cBhvr>
                                    </p:animEffect>
                                  </p:childTnLst>
                                </p:cTn>
                              </p:par>
                              <p:par>
                                <p:cTn id="64" presetID="10" presetClass="entr" presetSubtype="0" fill="hold"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6346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Paul</a:t>
            </a:r>
            <a:endParaRPr dirty="0"/>
          </a:p>
          <a:p>
            <a:pPr marL="0" lvl="0" indent="0">
              <a:spcBef>
                <a:spcPts val="0"/>
              </a:spcBef>
              <a:spcAft>
                <a:spcPts val="0"/>
              </a:spcAft>
              <a:buNone/>
            </a:pPr>
            <a:r>
              <a:rPr lang="en-US" dirty="0"/>
              <a:t>Fasola</a:t>
            </a:r>
            <a:endParaRPr dirty="0"/>
          </a:p>
        </p:txBody>
      </p:sp>
      <p:sp>
        <p:nvSpPr>
          <p:cNvPr id="79" name="Shape 79"/>
          <p:cNvSpPr txBox="1">
            <a:spLocks noGrp="1"/>
          </p:cNvSpPr>
          <p:nvPr>
            <p:ph type="body" idx="2"/>
          </p:nvPr>
        </p:nvSpPr>
        <p:spPr>
          <a:xfrm>
            <a:off x="334963" y="2392363"/>
            <a:ext cx="3925800" cy="1803300"/>
          </a:xfrm>
          <a:prstGeom prst="rect">
            <a:avLst/>
          </a:prstGeom>
        </p:spPr>
        <p:txBody>
          <a:bodyPr spcFirstLastPara="1" wrap="square" lIns="91425" tIns="91425" rIns="91425" bIns="91425" anchor="t" anchorCtr="0">
            <a:noAutofit/>
          </a:bodyPr>
          <a:lstStyle/>
          <a:p>
            <a:pPr marL="457200" lvl="0" indent="-387350" rtl="0">
              <a:spcBef>
                <a:spcPts val="1300"/>
              </a:spcBef>
              <a:spcAft>
                <a:spcPts val="0"/>
              </a:spcAft>
              <a:buClr>
                <a:schemeClr val="lt1"/>
              </a:buClr>
              <a:buSzPts val="2500"/>
              <a:buFont typeface="Raleway Light"/>
              <a:buChar char="★"/>
            </a:pPr>
            <a:r>
              <a:rPr lang="en-US" sz="2500" dirty="0"/>
              <a:t>Microsoft MSP</a:t>
            </a:r>
            <a:endParaRPr sz="2500" dirty="0"/>
          </a:p>
          <a:p>
            <a:pPr marL="457200" lvl="0" indent="-387350" rtl="0">
              <a:spcBef>
                <a:spcPts val="0"/>
              </a:spcBef>
              <a:spcAft>
                <a:spcPts val="0"/>
              </a:spcAft>
              <a:buClr>
                <a:schemeClr val="lt1"/>
              </a:buClr>
              <a:buSzPts val="2500"/>
              <a:buFont typeface="Raleway Light"/>
              <a:buChar char="★"/>
            </a:pPr>
            <a:r>
              <a:rPr lang="en-US" sz="2500" dirty="0"/>
              <a:t>Alternant à SOAT</a:t>
            </a:r>
          </a:p>
          <a:p>
            <a:pPr marL="457200" lvl="0" indent="-387350" rtl="0">
              <a:spcBef>
                <a:spcPts val="0"/>
              </a:spcBef>
              <a:spcAft>
                <a:spcPts val="0"/>
              </a:spcAft>
              <a:buClr>
                <a:schemeClr val="lt1"/>
              </a:buClr>
              <a:buSzPts val="2500"/>
              <a:buFont typeface="Raleway Light"/>
              <a:buChar char="★"/>
            </a:pPr>
            <a:endParaRPr dirty="0"/>
          </a:p>
        </p:txBody>
      </p:sp>
      <p:sp>
        <p:nvSpPr>
          <p:cNvPr id="80" name="Shape 80"/>
          <p:cNvSpPr txBox="1">
            <a:spLocks noGrp="1"/>
          </p:cNvSpPr>
          <p:nvPr>
            <p:ph type="subTitle" idx="3"/>
          </p:nvPr>
        </p:nvSpPr>
        <p:spPr>
          <a:xfrm>
            <a:off x="334975" y="572200"/>
            <a:ext cx="1516200" cy="3204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a:t>ABOUT</a:t>
            </a:r>
            <a:endParaRPr/>
          </a:p>
        </p:txBody>
      </p:sp>
      <p:sp>
        <p:nvSpPr>
          <p:cNvPr id="81" name="Shape 81"/>
          <p:cNvSpPr txBox="1"/>
          <p:nvPr/>
        </p:nvSpPr>
        <p:spPr>
          <a:xfrm>
            <a:off x="5388325" y="102900"/>
            <a:ext cx="3323100" cy="4039800"/>
          </a:xfrm>
          <a:prstGeom prst="rect">
            <a:avLst/>
          </a:prstGeom>
          <a:noFill/>
          <a:ln>
            <a:noFill/>
          </a:ln>
        </p:spPr>
        <p:txBody>
          <a:bodyPr spcFirstLastPara="1" wrap="square" lIns="91425" tIns="91425" rIns="91425" bIns="91425" anchor="t" anchorCtr="0">
            <a:noAutofit/>
          </a:bodyPr>
          <a:lstStyle/>
          <a:p>
            <a:pPr marL="0" lvl="0" indent="0" rtl="0">
              <a:spcBef>
                <a:spcPts val="1300"/>
              </a:spcBef>
              <a:spcAft>
                <a:spcPts val="0"/>
              </a:spcAft>
              <a:buNone/>
            </a:pPr>
            <a:endParaRPr sz="2200" u="sng" dirty="0">
              <a:solidFill>
                <a:srgbClr val="4B4B4B"/>
              </a:solidFill>
              <a:latin typeface="Raleway Light"/>
              <a:ea typeface="Raleway Light"/>
              <a:cs typeface="Raleway Light"/>
              <a:sym typeface="Raleway Light"/>
            </a:endParaRPr>
          </a:p>
          <a:p>
            <a:pPr marL="0" lvl="0" indent="0" rtl="0">
              <a:spcBef>
                <a:spcPts val="1300"/>
              </a:spcBef>
              <a:spcAft>
                <a:spcPts val="0"/>
              </a:spcAft>
              <a:buNone/>
            </a:pPr>
            <a:endParaRPr sz="2200" u="sng" dirty="0">
              <a:solidFill>
                <a:srgbClr val="4B4B4B"/>
              </a:solidFill>
              <a:latin typeface="Raleway Light"/>
              <a:ea typeface="Raleway Light"/>
              <a:cs typeface="Raleway Light"/>
              <a:sym typeface="Raleway Light"/>
            </a:endParaRPr>
          </a:p>
          <a:p>
            <a:pPr marL="0" lvl="0" indent="0" rtl="0">
              <a:spcBef>
                <a:spcPts val="1300"/>
              </a:spcBef>
              <a:spcAft>
                <a:spcPts val="0"/>
              </a:spcAft>
              <a:buNone/>
            </a:pPr>
            <a:r>
              <a:rPr lang="en-US" sz="2200" u="sng" dirty="0">
                <a:solidFill>
                  <a:srgbClr val="4B4B4B"/>
                </a:solidFill>
                <a:latin typeface="Raleway Light"/>
                <a:ea typeface="Raleway Light"/>
                <a:cs typeface="Raleway Light"/>
                <a:sym typeface="Raleway Light"/>
              </a:rPr>
              <a:t>@</a:t>
            </a:r>
            <a:r>
              <a:rPr lang="en-US" sz="2200" u="sng" dirty="0" err="1">
                <a:solidFill>
                  <a:srgbClr val="4B4B4B"/>
                </a:solidFill>
                <a:latin typeface="Raleway Light"/>
                <a:ea typeface="Raleway Light"/>
                <a:cs typeface="Raleway Light"/>
                <a:sym typeface="Raleway Light"/>
              </a:rPr>
              <a:t>paulfasola</a:t>
            </a: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r>
              <a:rPr lang="en-US" sz="1800" u="sng" dirty="0">
                <a:solidFill>
                  <a:srgbClr val="4B4B4B"/>
                </a:solidFill>
                <a:latin typeface="Raleway Light"/>
                <a:ea typeface="Raleway Light"/>
                <a:cs typeface="Raleway Light"/>
                <a:sym typeface="Raleway Light"/>
              </a:rPr>
              <a:t>linkedin.com/in/</a:t>
            </a:r>
            <a:r>
              <a:rPr lang="en-US" sz="1800" u="sng" dirty="0" err="1">
                <a:solidFill>
                  <a:srgbClr val="4B4B4B"/>
                </a:solidFill>
                <a:latin typeface="Raleway Light"/>
                <a:ea typeface="Raleway Light"/>
                <a:cs typeface="Raleway Light"/>
                <a:sym typeface="Raleway Light"/>
              </a:rPr>
              <a:t>paulfasola</a:t>
            </a:r>
            <a:endParaRPr sz="1800" dirty="0">
              <a:solidFill>
                <a:srgbClr val="000000"/>
              </a:solidFill>
              <a:latin typeface="Raleway Medium"/>
              <a:ea typeface="Raleway Medium"/>
              <a:cs typeface="Raleway Medium"/>
              <a:sym typeface="Raleway Medium"/>
            </a:endParaRPr>
          </a:p>
        </p:txBody>
      </p:sp>
      <p:pic>
        <p:nvPicPr>
          <p:cNvPr id="82" name="Shape 82"/>
          <p:cNvPicPr preferRelativeResize="0"/>
          <p:nvPr/>
        </p:nvPicPr>
        <p:blipFill>
          <a:blip r:embed="rId3">
            <a:alphaModFix/>
          </a:blip>
          <a:stretch>
            <a:fillRect/>
          </a:stretch>
        </p:blipFill>
        <p:spPr>
          <a:xfrm>
            <a:off x="4918274" y="1407951"/>
            <a:ext cx="393850" cy="320351"/>
          </a:xfrm>
          <a:prstGeom prst="rect">
            <a:avLst/>
          </a:prstGeom>
          <a:noFill/>
          <a:ln>
            <a:noFill/>
          </a:ln>
        </p:spPr>
      </p:pic>
      <p:pic>
        <p:nvPicPr>
          <p:cNvPr id="83" name="Shape 83"/>
          <p:cNvPicPr preferRelativeResize="0"/>
          <p:nvPr/>
        </p:nvPicPr>
        <p:blipFill>
          <a:blip r:embed="rId4">
            <a:alphaModFix/>
          </a:blip>
          <a:stretch>
            <a:fillRect/>
          </a:stretch>
        </p:blipFill>
        <p:spPr>
          <a:xfrm>
            <a:off x="4918274" y="2651434"/>
            <a:ext cx="393850" cy="393850"/>
          </a:xfrm>
          <a:prstGeom prst="rect">
            <a:avLst/>
          </a:prstGeom>
          <a:noFill/>
          <a:ln>
            <a:noFill/>
          </a:ln>
        </p:spPr>
      </p:pic>
    </p:spTree>
    <p:extLst>
      <p:ext uri="{BB962C8B-B14F-4D97-AF65-F5344CB8AC3E}">
        <p14:creationId xmlns:p14="http://schemas.microsoft.com/office/powerpoint/2010/main" val="685271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566499" y="310618"/>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077179" y="168102"/>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957696" y="2807403"/>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957696" y="1473903"/>
            <a:ext cx="3464410" cy="646331"/>
          </a:xfrm>
          <a:prstGeom prst="rect">
            <a:avLst/>
          </a:prstGeom>
          <a:noFill/>
        </p:spPr>
        <p:txBody>
          <a:bodyPr wrap="none" rtlCol="0">
            <a:spAutoFit/>
          </a:bodyPr>
          <a:lstStyle/>
          <a:p>
            <a:r>
              <a:rPr lang="fr-FR" sz="1200" i="1" dirty="0"/>
              <a:t>   Hash du bloc précédent</a:t>
            </a:r>
          </a:p>
          <a:p>
            <a:r>
              <a:rPr lang="fr-FR" sz="1200" i="1" dirty="0"/>
              <a:t>+ Hash des transactions (via l’Arbre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4016914" y="1070473"/>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2181998" y="1255139"/>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5112086" y="1255139"/>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645017" y="2463601"/>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2181998" y="2636145"/>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518742" y="2670243"/>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830378" y="2902775"/>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318004" y="4039923"/>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
        <p:nvSpPr>
          <p:cNvPr id="18" name="ZoneTexte 17">
            <a:extLst>
              <a:ext uri="{FF2B5EF4-FFF2-40B4-BE49-F238E27FC236}">
                <a16:creationId xmlns:a16="http://schemas.microsoft.com/office/drawing/2014/main" id="{59EF34B7-A7E4-41CB-B628-106F4411BA80}"/>
              </a:ext>
            </a:extLst>
          </p:cNvPr>
          <p:cNvSpPr txBox="1"/>
          <p:nvPr/>
        </p:nvSpPr>
        <p:spPr>
          <a:xfrm>
            <a:off x="5830378" y="1476964"/>
            <a:ext cx="704039" cy="276999"/>
          </a:xfrm>
          <a:prstGeom prst="rect">
            <a:avLst/>
          </a:prstGeom>
          <a:noFill/>
        </p:spPr>
        <p:txBody>
          <a:bodyPr wrap="none" rtlCol="0">
            <a:spAutoFit/>
          </a:bodyPr>
          <a:lstStyle/>
          <a:p>
            <a:r>
              <a:rPr lang="fr-FR" sz="1200" i="1" dirty="0"/>
              <a:t>Version</a:t>
            </a:r>
          </a:p>
        </p:txBody>
      </p:sp>
      <p:sp>
        <p:nvSpPr>
          <p:cNvPr id="19" name="ZoneTexte 18">
            <a:extLst>
              <a:ext uri="{FF2B5EF4-FFF2-40B4-BE49-F238E27FC236}">
                <a16:creationId xmlns:a16="http://schemas.microsoft.com/office/drawing/2014/main" id="{8298BE91-3D9D-4F97-B0E7-353E5CD12602}"/>
              </a:ext>
            </a:extLst>
          </p:cNvPr>
          <p:cNvSpPr txBox="1"/>
          <p:nvPr/>
        </p:nvSpPr>
        <p:spPr>
          <a:xfrm>
            <a:off x="5830378" y="1661202"/>
            <a:ext cx="772969" cy="276999"/>
          </a:xfrm>
          <a:prstGeom prst="rect">
            <a:avLst/>
          </a:prstGeom>
          <a:noFill/>
        </p:spPr>
        <p:txBody>
          <a:bodyPr wrap="none" rtlCol="0">
            <a:spAutoFit/>
          </a:bodyPr>
          <a:lstStyle/>
          <a:p>
            <a:r>
              <a:rPr lang="fr-FR" sz="1200" i="1" dirty="0"/>
              <a:t>Difficulté</a:t>
            </a:r>
          </a:p>
        </p:txBody>
      </p:sp>
      <p:sp>
        <p:nvSpPr>
          <p:cNvPr id="20" name="ZoneTexte 19">
            <a:extLst>
              <a:ext uri="{FF2B5EF4-FFF2-40B4-BE49-F238E27FC236}">
                <a16:creationId xmlns:a16="http://schemas.microsoft.com/office/drawing/2014/main" id="{32FF11AC-5811-4D2D-BA87-BE26F820B2B1}"/>
              </a:ext>
            </a:extLst>
          </p:cNvPr>
          <p:cNvSpPr txBox="1"/>
          <p:nvPr/>
        </p:nvSpPr>
        <p:spPr>
          <a:xfrm>
            <a:off x="5830378" y="1854804"/>
            <a:ext cx="944489" cy="276999"/>
          </a:xfrm>
          <a:prstGeom prst="rect">
            <a:avLst/>
          </a:prstGeom>
          <a:noFill/>
        </p:spPr>
        <p:txBody>
          <a:bodyPr wrap="none" rtlCol="0">
            <a:spAutoFit/>
          </a:bodyPr>
          <a:lstStyle/>
          <a:p>
            <a:r>
              <a:rPr lang="fr-FR" sz="1200" i="1" dirty="0"/>
              <a:t>Timestamp</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844121" y="151626"/>
            <a:ext cx="5170005"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2891907" y="2186962"/>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101877</a:t>
            </a:r>
          </a:p>
          <a:p>
            <a:r>
              <a:rPr lang="fr-FR" sz="1200" i="1" dirty="0"/>
              <a:t>…</a:t>
            </a:r>
          </a:p>
        </p:txBody>
      </p:sp>
      <p:sp>
        <p:nvSpPr>
          <p:cNvPr id="7" name="ZoneTexte 6">
            <a:extLst>
              <a:ext uri="{FF2B5EF4-FFF2-40B4-BE49-F238E27FC236}">
                <a16:creationId xmlns:a16="http://schemas.microsoft.com/office/drawing/2014/main" id="{03DE7F0E-AF63-4C3F-8C8B-14EF8B822939}"/>
              </a:ext>
            </a:extLst>
          </p:cNvPr>
          <p:cNvSpPr txBox="1"/>
          <p:nvPr/>
        </p:nvSpPr>
        <p:spPr>
          <a:xfrm>
            <a:off x="2910816" y="1030210"/>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14" name="ZoneTexte 13">
            <a:extLst>
              <a:ext uri="{FF2B5EF4-FFF2-40B4-BE49-F238E27FC236}">
                <a16:creationId xmlns:a16="http://schemas.microsoft.com/office/drawing/2014/main" id="{7096FCD2-FDB3-4591-BA62-F6A15C5EB694}"/>
              </a:ext>
            </a:extLst>
          </p:cNvPr>
          <p:cNvSpPr txBox="1"/>
          <p:nvPr/>
        </p:nvSpPr>
        <p:spPr>
          <a:xfrm>
            <a:off x="2891907" y="1791133"/>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4" name="Rectangle 3">
            <a:extLst>
              <a:ext uri="{FF2B5EF4-FFF2-40B4-BE49-F238E27FC236}">
                <a16:creationId xmlns:a16="http://schemas.microsoft.com/office/drawing/2014/main" id="{9DB05234-6996-4C69-BB7D-40292B03587C}"/>
              </a:ext>
            </a:extLst>
          </p:cNvPr>
          <p:cNvSpPr/>
          <p:nvPr/>
        </p:nvSpPr>
        <p:spPr>
          <a:xfrm>
            <a:off x="2891907" y="3306128"/>
            <a:ext cx="2484976" cy="523220"/>
          </a:xfrm>
          <a:prstGeom prst="rect">
            <a:avLst/>
          </a:prstGeom>
        </p:spPr>
        <p:txBody>
          <a:bodyPr wrap="none">
            <a:spAutoFit/>
          </a:bodyPr>
          <a:lstStyle/>
          <a:p>
            <a:r>
              <a:rPr lang="fr-FR" dirty="0"/>
              <a:t>Transaction de récompense</a:t>
            </a:r>
          </a:p>
          <a:p>
            <a:r>
              <a:rPr lang="fr-FR" dirty="0"/>
              <a:t>	      (block + </a:t>
            </a:r>
            <a:r>
              <a:rPr lang="fr-FR" dirty="0" err="1"/>
              <a:t>fees</a:t>
            </a:r>
            <a:r>
              <a:rPr lang="fr-FR" dirty="0"/>
              <a:t>)</a:t>
            </a:r>
          </a:p>
        </p:txBody>
      </p:sp>
      <p:sp>
        <p:nvSpPr>
          <p:cNvPr id="19" name="ZoneTexte 18">
            <a:extLst>
              <a:ext uri="{FF2B5EF4-FFF2-40B4-BE49-F238E27FC236}">
                <a16:creationId xmlns:a16="http://schemas.microsoft.com/office/drawing/2014/main" id="{1C99E514-7918-41CB-83FA-78492B7E818E}"/>
              </a:ext>
            </a:extLst>
          </p:cNvPr>
          <p:cNvSpPr txBox="1"/>
          <p:nvPr/>
        </p:nvSpPr>
        <p:spPr>
          <a:xfrm>
            <a:off x="2910816" y="4052322"/>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a:t>
            </a:r>
          </a:p>
        </p:txBody>
      </p:sp>
      <p:sp>
        <p:nvSpPr>
          <p:cNvPr id="20" name="ZoneTexte 19">
            <a:extLst>
              <a:ext uri="{FF2B5EF4-FFF2-40B4-BE49-F238E27FC236}">
                <a16:creationId xmlns:a16="http://schemas.microsoft.com/office/drawing/2014/main" id="{2114AA11-E795-40BF-AC7E-8AABC9BBB041}"/>
              </a:ext>
            </a:extLst>
          </p:cNvPr>
          <p:cNvSpPr txBox="1"/>
          <p:nvPr/>
        </p:nvSpPr>
        <p:spPr>
          <a:xfrm>
            <a:off x="6859685" y="152791"/>
            <a:ext cx="3175869" cy="4401205"/>
          </a:xfrm>
          <a:prstGeom prst="rect">
            <a:avLst/>
          </a:prstGeom>
          <a:noFill/>
        </p:spPr>
        <p:txBody>
          <a:bodyPr wrap="none" rtlCol="0">
            <a:spAutoFit/>
          </a:bodyPr>
          <a:lstStyle/>
          <a:p>
            <a:r>
              <a:rPr lang="fr-FR" sz="28000" dirty="0"/>
              <a:t>[  </a:t>
            </a:r>
          </a:p>
        </p:txBody>
      </p:sp>
      <p:sp>
        <p:nvSpPr>
          <p:cNvPr id="21" name="ZoneTexte 20">
            <a:extLst>
              <a:ext uri="{FF2B5EF4-FFF2-40B4-BE49-F238E27FC236}">
                <a16:creationId xmlns:a16="http://schemas.microsoft.com/office/drawing/2014/main" id="{0B12AA88-6D47-485A-90A4-3868897D9DEB}"/>
              </a:ext>
            </a:extLst>
          </p:cNvPr>
          <p:cNvSpPr txBox="1"/>
          <p:nvPr/>
        </p:nvSpPr>
        <p:spPr>
          <a:xfrm>
            <a:off x="7778302" y="2313633"/>
            <a:ext cx="1547218" cy="1046440"/>
          </a:xfrm>
          <a:prstGeom prst="rect">
            <a:avLst/>
          </a:prstGeom>
          <a:noFill/>
        </p:spPr>
        <p:txBody>
          <a:bodyPr wrap="none" rtlCol="0">
            <a:spAutoFit/>
          </a:bodyPr>
          <a:lstStyle/>
          <a:p>
            <a:r>
              <a:rPr lang="fr-FR" dirty="0"/>
              <a:t>Transactions </a:t>
            </a:r>
            <a:r>
              <a:rPr lang="fr-FR" dirty="0" err="1"/>
              <a:t>vér</a:t>
            </a:r>
            <a:endParaRPr lang="fr-FR" dirty="0"/>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101877</a:t>
            </a:r>
          </a:p>
          <a:p>
            <a:r>
              <a:rPr lang="fr-FR" sz="1200" i="1" dirty="0"/>
              <a:t> …</a:t>
            </a:r>
          </a:p>
        </p:txBody>
      </p:sp>
      <p:sp>
        <p:nvSpPr>
          <p:cNvPr id="22" name="ZoneTexte 21">
            <a:extLst>
              <a:ext uri="{FF2B5EF4-FFF2-40B4-BE49-F238E27FC236}">
                <a16:creationId xmlns:a16="http://schemas.microsoft.com/office/drawing/2014/main" id="{DF1DC031-07F8-4B11-BC21-3F8E91C10C96}"/>
              </a:ext>
            </a:extLst>
          </p:cNvPr>
          <p:cNvSpPr txBox="1"/>
          <p:nvPr/>
        </p:nvSpPr>
        <p:spPr>
          <a:xfrm>
            <a:off x="7926380" y="103137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a:t>
            </a:r>
            <a:endParaRPr lang="fr-FR" sz="1800" i="1" dirty="0">
              <a:solidFill>
                <a:schemeClr val="accent2">
                  <a:lumMod val="40000"/>
                  <a:lumOff val="60000"/>
                </a:schemeClr>
              </a:solidFill>
            </a:endParaRPr>
          </a:p>
        </p:txBody>
      </p:sp>
      <p:sp>
        <p:nvSpPr>
          <p:cNvPr id="23" name="ZoneTexte 22">
            <a:extLst>
              <a:ext uri="{FF2B5EF4-FFF2-40B4-BE49-F238E27FC236}">
                <a16:creationId xmlns:a16="http://schemas.microsoft.com/office/drawing/2014/main" id="{3B0F6479-7231-413D-A5E2-286F8AD57221}"/>
              </a:ext>
            </a:extLst>
          </p:cNvPr>
          <p:cNvSpPr txBox="1"/>
          <p:nvPr/>
        </p:nvSpPr>
        <p:spPr>
          <a:xfrm>
            <a:off x="7778302" y="1917804"/>
            <a:ext cx="1544012" cy="369332"/>
          </a:xfrm>
          <a:prstGeom prst="rect">
            <a:avLst/>
          </a:prstGeom>
          <a:noFill/>
        </p:spPr>
        <p:txBody>
          <a:bodyPr wrap="none" rtlCol="0">
            <a:spAutoFit/>
          </a:bodyPr>
          <a:lstStyle/>
          <a:p>
            <a:r>
              <a:rPr lang="fr-FR" sz="1800" dirty="0">
                <a:solidFill>
                  <a:schemeClr val="accent2">
                    <a:lumMod val="40000"/>
                    <a:lumOff val="60000"/>
                  </a:schemeClr>
                </a:solidFill>
              </a:rPr>
              <a:t>CHARGE UT</a:t>
            </a:r>
            <a:endParaRPr lang="fr-FR" sz="1800" i="1" dirty="0">
              <a:solidFill>
                <a:schemeClr val="accent2">
                  <a:lumMod val="40000"/>
                  <a:lumOff val="60000"/>
                </a:schemeClr>
              </a:solidFill>
            </a:endParaRPr>
          </a:p>
        </p:txBody>
      </p:sp>
      <p:sp>
        <p:nvSpPr>
          <p:cNvPr id="24" name="Rectangle 23">
            <a:extLst>
              <a:ext uri="{FF2B5EF4-FFF2-40B4-BE49-F238E27FC236}">
                <a16:creationId xmlns:a16="http://schemas.microsoft.com/office/drawing/2014/main" id="{49ED1766-3596-44E6-A7C1-D67D19F358DD}"/>
              </a:ext>
            </a:extLst>
          </p:cNvPr>
          <p:cNvSpPr/>
          <p:nvPr/>
        </p:nvSpPr>
        <p:spPr>
          <a:xfrm>
            <a:off x="7778302" y="3432799"/>
            <a:ext cx="1476686" cy="307777"/>
          </a:xfrm>
          <a:prstGeom prst="rect">
            <a:avLst/>
          </a:prstGeom>
        </p:spPr>
        <p:txBody>
          <a:bodyPr wrap="none">
            <a:spAutoFit/>
          </a:bodyPr>
          <a:lstStyle/>
          <a:p>
            <a:r>
              <a:rPr lang="fr-FR" dirty="0"/>
              <a:t>Transaction de r</a:t>
            </a:r>
          </a:p>
        </p:txBody>
      </p:sp>
      <p:sp>
        <p:nvSpPr>
          <p:cNvPr id="25" name="ZoneTexte 24">
            <a:extLst>
              <a:ext uri="{FF2B5EF4-FFF2-40B4-BE49-F238E27FC236}">
                <a16:creationId xmlns:a16="http://schemas.microsoft.com/office/drawing/2014/main" id="{E4A0F022-4B6C-4C70-A448-0B3E7E369F79}"/>
              </a:ext>
            </a:extLst>
          </p:cNvPr>
          <p:cNvSpPr txBox="1"/>
          <p:nvPr/>
        </p:nvSpPr>
        <p:spPr>
          <a:xfrm>
            <a:off x="8052351" y="402894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a:t>
            </a:r>
            <a:endParaRPr lang="fr-FR" sz="1800" i="1" dirty="0">
              <a:solidFill>
                <a:schemeClr val="accent2">
                  <a:lumMod val="40000"/>
                  <a:lumOff val="60000"/>
                </a:schemeClr>
              </a:solidFill>
            </a:endParaRPr>
          </a:p>
        </p:txBody>
      </p:sp>
      <p:sp>
        <p:nvSpPr>
          <p:cNvPr id="26" name="ZoneTexte 25">
            <a:extLst>
              <a:ext uri="{FF2B5EF4-FFF2-40B4-BE49-F238E27FC236}">
                <a16:creationId xmlns:a16="http://schemas.microsoft.com/office/drawing/2014/main" id="{27DB304C-D623-40FA-B147-C7B938F16154}"/>
              </a:ext>
            </a:extLst>
          </p:cNvPr>
          <p:cNvSpPr txBox="1"/>
          <p:nvPr/>
        </p:nvSpPr>
        <p:spPr>
          <a:xfrm>
            <a:off x="-3236561" y="150461"/>
            <a:ext cx="5170005" cy="4401205"/>
          </a:xfrm>
          <a:prstGeom prst="rect">
            <a:avLst/>
          </a:prstGeom>
          <a:noFill/>
        </p:spPr>
        <p:txBody>
          <a:bodyPr wrap="square" rtlCol="0">
            <a:spAutoFit/>
          </a:bodyPr>
          <a:lstStyle/>
          <a:p>
            <a:r>
              <a:rPr lang="fr-FR" sz="28000" dirty="0"/>
              <a:t>[   ]</a:t>
            </a:r>
          </a:p>
        </p:txBody>
      </p:sp>
      <p:sp>
        <p:nvSpPr>
          <p:cNvPr id="27" name="ZoneTexte 26">
            <a:extLst>
              <a:ext uri="{FF2B5EF4-FFF2-40B4-BE49-F238E27FC236}">
                <a16:creationId xmlns:a16="http://schemas.microsoft.com/office/drawing/2014/main" id="{0C02BD22-8C38-4C62-A84F-28A350993370}"/>
              </a:ext>
            </a:extLst>
          </p:cNvPr>
          <p:cNvSpPr txBox="1"/>
          <p:nvPr/>
        </p:nvSpPr>
        <p:spPr>
          <a:xfrm>
            <a:off x="-2317944" y="2311303"/>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err="1"/>
              <a:t>Tx</a:t>
            </a:r>
            <a:r>
              <a:rPr lang="fr-FR" sz="1200" i="1" dirty="0"/>
              <a:t> 101877</a:t>
            </a:r>
          </a:p>
          <a:p>
            <a:r>
              <a:rPr lang="fr-FR" sz="1200" i="1" dirty="0"/>
              <a:t>…</a:t>
            </a:r>
          </a:p>
        </p:txBody>
      </p:sp>
      <p:sp>
        <p:nvSpPr>
          <p:cNvPr id="28" name="ZoneTexte 27">
            <a:extLst>
              <a:ext uri="{FF2B5EF4-FFF2-40B4-BE49-F238E27FC236}">
                <a16:creationId xmlns:a16="http://schemas.microsoft.com/office/drawing/2014/main" id="{AD0FBC4D-AF9D-447A-A4B1-73119FEA6DC5}"/>
              </a:ext>
            </a:extLst>
          </p:cNvPr>
          <p:cNvSpPr txBox="1"/>
          <p:nvPr/>
        </p:nvSpPr>
        <p:spPr>
          <a:xfrm>
            <a:off x="-2169866" y="102904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29" name="ZoneTexte 28">
            <a:extLst>
              <a:ext uri="{FF2B5EF4-FFF2-40B4-BE49-F238E27FC236}">
                <a16:creationId xmlns:a16="http://schemas.microsoft.com/office/drawing/2014/main" id="{FC22010A-F865-4DC6-A74C-67DD0349F677}"/>
              </a:ext>
            </a:extLst>
          </p:cNvPr>
          <p:cNvSpPr txBox="1"/>
          <p:nvPr/>
        </p:nvSpPr>
        <p:spPr>
          <a:xfrm>
            <a:off x="-2317944" y="1915474"/>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30" name="Rectangle 29">
            <a:extLst>
              <a:ext uri="{FF2B5EF4-FFF2-40B4-BE49-F238E27FC236}">
                <a16:creationId xmlns:a16="http://schemas.microsoft.com/office/drawing/2014/main" id="{3A4A60AA-D6D3-4EA2-9580-247C1238B2C6}"/>
              </a:ext>
            </a:extLst>
          </p:cNvPr>
          <p:cNvSpPr/>
          <p:nvPr/>
        </p:nvSpPr>
        <p:spPr>
          <a:xfrm>
            <a:off x="-2317944" y="3430469"/>
            <a:ext cx="2401619" cy="307777"/>
          </a:xfrm>
          <a:prstGeom prst="rect">
            <a:avLst/>
          </a:prstGeom>
        </p:spPr>
        <p:txBody>
          <a:bodyPr wrap="none">
            <a:spAutoFit/>
          </a:bodyPr>
          <a:lstStyle/>
          <a:p>
            <a:r>
              <a:rPr lang="fr-FR" dirty="0"/>
              <a:t>Transaction de récompense</a:t>
            </a:r>
          </a:p>
        </p:txBody>
      </p:sp>
      <p:sp>
        <p:nvSpPr>
          <p:cNvPr id="31" name="ZoneTexte 30">
            <a:extLst>
              <a:ext uri="{FF2B5EF4-FFF2-40B4-BE49-F238E27FC236}">
                <a16:creationId xmlns:a16="http://schemas.microsoft.com/office/drawing/2014/main" id="{3C95602C-08B2-4B27-A94B-41BB9F21F71B}"/>
              </a:ext>
            </a:extLst>
          </p:cNvPr>
          <p:cNvSpPr txBox="1"/>
          <p:nvPr/>
        </p:nvSpPr>
        <p:spPr>
          <a:xfrm>
            <a:off x="-2043895" y="402661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EMPRUNTE </a:t>
            </a:r>
            <a:r>
              <a:rPr lang="fr-FR" sz="1800" i="1" dirty="0">
                <a:solidFill>
                  <a:schemeClr val="accent2">
                    <a:lumMod val="40000"/>
                    <a:lumOff val="60000"/>
                  </a:schemeClr>
                </a:solidFill>
              </a:rPr>
              <a:t>DU BLOC N</a:t>
            </a:r>
          </a:p>
        </p:txBody>
      </p:sp>
      <p:cxnSp>
        <p:nvCxnSpPr>
          <p:cNvPr id="11" name="Connecteur droit avec flèche 10">
            <a:extLst>
              <a:ext uri="{FF2B5EF4-FFF2-40B4-BE49-F238E27FC236}">
                <a16:creationId xmlns:a16="http://schemas.microsoft.com/office/drawing/2014/main" id="{B9BCF3EB-FA3B-4FA2-B617-88A8BAFFE7B8}"/>
              </a:ext>
            </a:extLst>
          </p:cNvPr>
          <p:cNvCxnSpPr>
            <a:cxnSpLocks/>
          </p:cNvCxnSpPr>
          <p:nvPr/>
        </p:nvCxnSpPr>
        <p:spPr>
          <a:xfrm flipV="1">
            <a:off x="710926" y="1399982"/>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8F649CA-AA12-42C5-9244-176F92C4CC02}"/>
              </a:ext>
            </a:extLst>
          </p:cNvPr>
          <p:cNvCxnSpPr>
            <a:cxnSpLocks/>
          </p:cNvCxnSpPr>
          <p:nvPr/>
        </p:nvCxnSpPr>
        <p:spPr>
          <a:xfrm flipV="1">
            <a:off x="5793177" y="1419169"/>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23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8">
            <a:extLst>
              <a:ext uri="{FF2B5EF4-FFF2-40B4-BE49-F238E27FC236}">
                <a16:creationId xmlns:a16="http://schemas.microsoft.com/office/drawing/2014/main" id="{F1DB5CDB-C827-4689-804A-227DA6357031}"/>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5" name="Shape 88">
            <a:extLst>
              <a:ext uri="{FF2B5EF4-FFF2-40B4-BE49-F238E27FC236}">
                <a16:creationId xmlns:a16="http://schemas.microsoft.com/office/drawing/2014/main" id="{6ED3DA28-D4A9-4277-B3FC-C14C20CA9984}"/>
              </a:ext>
            </a:extLst>
          </p:cNvPr>
          <p:cNvSpPr txBox="1">
            <a:spLocks/>
          </p:cNvSpPr>
          <p:nvPr/>
        </p:nvSpPr>
        <p:spPr>
          <a:xfrm>
            <a:off x="748350" y="335579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Chaque mineur tente de trouver le prochain bloc</a:t>
            </a:r>
          </a:p>
        </p:txBody>
      </p:sp>
      <p:sp>
        <p:nvSpPr>
          <p:cNvPr id="6" name="Shape 88">
            <a:extLst>
              <a:ext uri="{FF2B5EF4-FFF2-40B4-BE49-F238E27FC236}">
                <a16:creationId xmlns:a16="http://schemas.microsoft.com/office/drawing/2014/main" id="{702128F0-5B70-4A43-8CD5-BCDFD2826D4F}"/>
              </a:ext>
            </a:extLst>
          </p:cNvPr>
          <p:cNvSpPr txBox="1">
            <a:spLocks/>
          </p:cNvSpPr>
          <p:nvPr/>
        </p:nvSpPr>
        <p:spPr>
          <a:xfrm>
            <a:off x="785420" y="243540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On cherche  a minimiser le </a:t>
            </a:r>
            <a:r>
              <a:rPr lang="fr-FR" sz="2200" dirty="0" err="1">
                <a:solidFill>
                  <a:schemeClr val="accent2"/>
                </a:solidFill>
              </a:rPr>
              <a:t>CapEx</a:t>
            </a:r>
            <a:r>
              <a:rPr lang="fr-FR" sz="2200" dirty="0">
                <a:solidFill>
                  <a:schemeClr val="accent2"/>
                </a:solidFill>
              </a:rPr>
              <a:t>/</a:t>
            </a:r>
            <a:r>
              <a:rPr lang="fr-FR" sz="2200" dirty="0" err="1">
                <a:solidFill>
                  <a:schemeClr val="accent2"/>
                </a:solidFill>
              </a:rPr>
              <a:t>OpEx</a:t>
            </a:r>
            <a:endParaRPr lang="fr-FR" sz="2200" dirty="0">
              <a:solidFill>
                <a:schemeClr val="accent2"/>
              </a:solidFill>
            </a:endParaRPr>
          </a:p>
        </p:txBody>
      </p:sp>
      <p:sp>
        <p:nvSpPr>
          <p:cNvPr id="8" name="Shape 88">
            <a:extLst>
              <a:ext uri="{FF2B5EF4-FFF2-40B4-BE49-F238E27FC236}">
                <a16:creationId xmlns:a16="http://schemas.microsoft.com/office/drawing/2014/main" id="{F118009F-0F6D-480B-A36A-3832615BE77C}"/>
              </a:ext>
            </a:extLst>
          </p:cNvPr>
          <p:cNvSpPr txBox="1">
            <a:spLocks/>
          </p:cNvSpPr>
          <p:nvPr/>
        </p:nvSpPr>
        <p:spPr>
          <a:xfrm>
            <a:off x="785420" y="385769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Il faut résoudre un défi pour prétendre à la récompense </a:t>
            </a:r>
          </a:p>
        </p:txBody>
      </p:sp>
      <p:sp>
        <p:nvSpPr>
          <p:cNvPr id="10" name="Shape 88">
            <a:extLst>
              <a:ext uri="{FF2B5EF4-FFF2-40B4-BE49-F238E27FC236}">
                <a16:creationId xmlns:a16="http://schemas.microsoft.com/office/drawing/2014/main" id="{5E0C1478-9714-4874-81CE-35095369FBC2}"/>
              </a:ext>
            </a:extLst>
          </p:cNvPr>
          <p:cNvSpPr txBox="1">
            <a:spLocks/>
          </p:cNvSpPr>
          <p:nvPr/>
        </p:nvSpPr>
        <p:spPr>
          <a:xfrm>
            <a:off x="822490" y="932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Les mineurs sont attirés par la récompense</a:t>
            </a:r>
          </a:p>
        </p:txBody>
      </p:sp>
      <p:sp>
        <p:nvSpPr>
          <p:cNvPr id="11" name="Shape 88">
            <a:extLst>
              <a:ext uri="{FF2B5EF4-FFF2-40B4-BE49-F238E27FC236}">
                <a16:creationId xmlns:a16="http://schemas.microsoft.com/office/drawing/2014/main" id="{7F603C2B-E72B-42B9-B322-217D1225B0A2}"/>
              </a:ext>
            </a:extLst>
          </p:cNvPr>
          <p:cNvSpPr txBox="1">
            <a:spLocks/>
          </p:cNvSpPr>
          <p:nvPr/>
        </p:nvSpPr>
        <p:spPr>
          <a:xfrm>
            <a:off x="822490" y="14345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Plus il y a de mineurs, plus la sécurité est grande</a:t>
            </a:r>
          </a:p>
        </p:txBody>
      </p:sp>
      <p:sp>
        <p:nvSpPr>
          <p:cNvPr id="12" name="Shape 88">
            <a:extLst>
              <a:ext uri="{FF2B5EF4-FFF2-40B4-BE49-F238E27FC236}">
                <a16:creationId xmlns:a16="http://schemas.microsoft.com/office/drawing/2014/main" id="{1C734072-6A67-428C-8426-B6B39EF2BD27}"/>
              </a:ext>
            </a:extLst>
          </p:cNvPr>
          <p:cNvSpPr txBox="1">
            <a:spLocks/>
          </p:cNvSpPr>
          <p:nvPr/>
        </p:nvSpPr>
        <p:spPr>
          <a:xfrm>
            <a:off x="822490" y="1933507"/>
            <a:ext cx="811136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 mais plus faibles sont les chances de trouver un bloc</a:t>
            </a:r>
          </a:p>
        </p:txBody>
      </p:sp>
      <p:cxnSp>
        <p:nvCxnSpPr>
          <p:cNvPr id="14" name="Connecteur droit 13">
            <a:extLst>
              <a:ext uri="{FF2B5EF4-FFF2-40B4-BE49-F238E27FC236}">
                <a16:creationId xmlns:a16="http://schemas.microsoft.com/office/drawing/2014/main" id="{C58793ED-9A31-4CD3-B801-53C4E298280E}"/>
              </a:ext>
            </a:extLst>
          </p:cNvPr>
          <p:cNvCxnSpPr>
            <a:cxnSpLocks/>
          </p:cNvCxnSpPr>
          <p:nvPr/>
        </p:nvCxnSpPr>
        <p:spPr>
          <a:xfrm flipV="1">
            <a:off x="3072713" y="3135337"/>
            <a:ext cx="2998573" cy="2242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833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5DB6B5B-1F77-46EF-87CF-22AC03AD2FEA}"/>
              </a:ext>
            </a:extLst>
          </p:cNvPr>
          <p:cNvSpPr>
            <a:spLocks noGrp="1"/>
          </p:cNvSpPr>
          <p:nvPr>
            <p:ph type="sldNum" sz="quarter" idx="12"/>
          </p:nvPr>
        </p:nvSpPr>
        <p:spPr/>
        <p:txBody>
          <a:bodyPr/>
          <a:lstStyle/>
          <a:p>
            <a:endParaRPr lang="fr-FR" dirty="0"/>
          </a:p>
        </p:txBody>
      </p:sp>
      <p:sp>
        <p:nvSpPr>
          <p:cNvPr id="5" name="Shape 88">
            <a:extLst>
              <a:ext uri="{FF2B5EF4-FFF2-40B4-BE49-F238E27FC236}">
                <a16:creationId xmlns:a16="http://schemas.microsoft.com/office/drawing/2014/main" id="{7F6EFB9A-0843-4676-A6D7-1889CA868CF5}"/>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sp>
        <p:nvSpPr>
          <p:cNvPr id="6" name="Shape 88">
            <a:extLst>
              <a:ext uri="{FF2B5EF4-FFF2-40B4-BE49-F238E27FC236}">
                <a16:creationId xmlns:a16="http://schemas.microsoft.com/office/drawing/2014/main" id="{6A048784-FA14-4ED0-A29F-07044D175D3D}"/>
              </a:ext>
            </a:extLst>
          </p:cNvPr>
          <p:cNvSpPr txBox="1">
            <a:spLocks/>
          </p:cNvSpPr>
          <p:nvPr/>
        </p:nvSpPr>
        <p:spPr>
          <a:xfrm>
            <a:off x="550642" y="28978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mineurs peuvent s’allier </a:t>
            </a:r>
            <a:r>
              <a:rPr lang="fr-FR" sz="2400" dirty="0" err="1">
                <a:solidFill>
                  <a:schemeClr val="accent2"/>
                </a:solidFill>
              </a:rPr>
              <a:t>entre-eux</a:t>
            </a:r>
            <a:endParaRPr lang="fr-FR" sz="2400" dirty="0">
              <a:solidFill>
                <a:schemeClr val="accent2"/>
              </a:solidFill>
            </a:endParaRPr>
          </a:p>
        </p:txBody>
      </p:sp>
      <p:cxnSp>
        <p:nvCxnSpPr>
          <p:cNvPr id="7" name="Connecteur droit 6">
            <a:extLst>
              <a:ext uri="{FF2B5EF4-FFF2-40B4-BE49-F238E27FC236}">
                <a16:creationId xmlns:a16="http://schemas.microsoft.com/office/drawing/2014/main" id="{96BF231E-0713-4DE8-BF00-F698B4255B7D}"/>
              </a:ext>
            </a:extLst>
          </p:cNvPr>
          <p:cNvCxnSpPr>
            <a:cxnSpLocks/>
          </p:cNvCxnSpPr>
          <p:nvPr/>
        </p:nvCxnSpPr>
        <p:spPr>
          <a:xfrm flipV="1">
            <a:off x="3069964" y="2610853"/>
            <a:ext cx="2998573" cy="22424"/>
          </a:xfrm>
          <a:prstGeom prst="line">
            <a:avLst/>
          </a:prstGeom>
        </p:spPr>
        <p:style>
          <a:lnRef idx="1">
            <a:schemeClr val="dk1"/>
          </a:lnRef>
          <a:fillRef idx="0">
            <a:schemeClr val="dk1"/>
          </a:fillRef>
          <a:effectRef idx="0">
            <a:schemeClr val="dk1"/>
          </a:effectRef>
          <a:fontRef idx="minor">
            <a:schemeClr val="tx1"/>
          </a:fontRef>
        </p:style>
      </p:cxnSp>
      <p:sp>
        <p:nvSpPr>
          <p:cNvPr id="8" name="Shape 88">
            <a:extLst>
              <a:ext uri="{FF2B5EF4-FFF2-40B4-BE49-F238E27FC236}">
                <a16:creationId xmlns:a16="http://schemas.microsoft.com/office/drawing/2014/main" id="{38787D25-8556-483C-9C2E-BA6CA2A6DA27}"/>
              </a:ext>
            </a:extLst>
          </p:cNvPr>
          <p:cNvSpPr txBox="1">
            <a:spLocks/>
          </p:cNvSpPr>
          <p:nvPr/>
        </p:nvSpPr>
        <p:spPr>
          <a:xfrm>
            <a:off x="550642" y="33997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nœuds actifs sont mal répartis dans le monde</a:t>
            </a:r>
          </a:p>
        </p:txBody>
      </p:sp>
      <p:sp>
        <p:nvSpPr>
          <p:cNvPr id="9" name="Shape 88">
            <a:extLst>
              <a:ext uri="{FF2B5EF4-FFF2-40B4-BE49-F238E27FC236}">
                <a16:creationId xmlns:a16="http://schemas.microsoft.com/office/drawing/2014/main" id="{49B03451-96BB-4B88-84BA-32B906206093}"/>
              </a:ext>
            </a:extLst>
          </p:cNvPr>
          <p:cNvSpPr txBox="1">
            <a:spLocks/>
          </p:cNvSpPr>
          <p:nvPr/>
        </p:nvSpPr>
        <p:spPr>
          <a:xfrm>
            <a:off x="550642" y="39016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Miner c’est gâcher de l’énergie</a:t>
            </a:r>
          </a:p>
        </p:txBody>
      </p:sp>
      <p:sp>
        <p:nvSpPr>
          <p:cNvPr id="10" name="Shape 88">
            <a:extLst>
              <a:ext uri="{FF2B5EF4-FFF2-40B4-BE49-F238E27FC236}">
                <a16:creationId xmlns:a16="http://schemas.microsoft.com/office/drawing/2014/main" id="{F8327D01-7062-4CFD-AC87-5DF94970EC3E}"/>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12" name="Shape 88">
            <a:extLst>
              <a:ext uri="{FF2B5EF4-FFF2-40B4-BE49-F238E27FC236}">
                <a16:creationId xmlns:a16="http://schemas.microsoft.com/office/drawing/2014/main" id="{C3D736CD-F330-461F-8161-50966A61421C}"/>
              </a:ext>
            </a:extLst>
          </p:cNvPr>
          <p:cNvSpPr txBox="1">
            <a:spLocks/>
          </p:cNvSpPr>
          <p:nvPr/>
        </p:nvSpPr>
        <p:spPr>
          <a:xfrm>
            <a:off x="735993" y="100383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solidFill>
              </a:rPr>
              <a:t>Aparté : le défi </a:t>
            </a:r>
            <a:r>
              <a:rPr lang="fr-FR" sz="2400" dirty="0" err="1">
                <a:solidFill>
                  <a:schemeClr val="tx1"/>
                </a:solidFill>
              </a:rPr>
              <a:t>PoW</a:t>
            </a:r>
            <a:r>
              <a:rPr lang="fr-FR" sz="2400" dirty="0">
                <a:solidFill>
                  <a:schemeClr val="tx1"/>
                </a:solidFill>
              </a:rPr>
              <a:t> du Bitcoin</a:t>
            </a:r>
          </a:p>
        </p:txBody>
      </p:sp>
      <p:sp>
        <p:nvSpPr>
          <p:cNvPr id="13" name="Shape 88">
            <a:extLst>
              <a:ext uri="{FF2B5EF4-FFF2-40B4-BE49-F238E27FC236}">
                <a16:creationId xmlns:a16="http://schemas.microsoft.com/office/drawing/2014/main" id="{16C74C4A-63E1-41B4-B068-0CA38577B415}"/>
              </a:ext>
            </a:extLst>
          </p:cNvPr>
          <p:cNvSpPr txBox="1">
            <a:spLocks/>
          </p:cNvSpPr>
          <p:nvPr/>
        </p:nvSpPr>
        <p:spPr>
          <a:xfrm>
            <a:off x="958500" y="1472094"/>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Hash(Hash(nonce || hash(a-1) || </a:t>
            </a:r>
            <a:r>
              <a:rPr lang="fr-FR" sz="2400" dirty="0" err="1"/>
              <a:t>mrkl</a:t>
            </a:r>
            <a:r>
              <a:rPr lang="fr-FR" sz="2400" dirty="0"/>
              <a:t>(</a:t>
            </a:r>
            <a:r>
              <a:rPr lang="fr-FR" sz="2400" dirty="0" err="1"/>
              <a:t>tx</a:t>
            </a:r>
            <a:r>
              <a:rPr lang="fr-FR" sz="2400" dirty="0"/>
              <a:t>)  || …)) &lt; </a:t>
            </a:r>
            <a:r>
              <a:rPr lang="fr-FR" sz="2400" dirty="0" err="1"/>
              <a:t>difficulty</a:t>
            </a:r>
            <a:endParaRPr lang="fr-FR" sz="2400" dirty="0"/>
          </a:p>
        </p:txBody>
      </p:sp>
      <p:sp>
        <p:nvSpPr>
          <p:cNvPr id="14" name="Shape 88">
            <a:extLst>
              <a:ext uri="{FF2B5EF4-FFF2-40B4-BE49-F238E27FC236}">
                <a16:creationId xmlns:a16="http://schemas.microsoft.com/office/drawing/2014/main" id="{A0B929E2-ED29-4CE9-B831-8DCB882FF01A}"/>
              </a:ext>
            </a:extLst>
          </p:cNvPr>
          <p:cNvSpPr txBox="1">
            <a:spLocks/>
          </p:cNvSpPr>
          <p:nvPr/>
        </p:nvSpPr>
        <p:spPr>
          <a:xfrm>
            <a:off x="1209669" y="1891639"/>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=&gt; Difficile à résoudre, facile à vérifier</a:t>
            </a:r>
          </a:p>
        </p:txBody>
      </p:sp>
    </p:spTree>
    <p:extLst>
      <p:ext uri="{BB962C8B-B14F-4D97-AF65-F5344CB8AC3E}">
        <p14:creationId xmlns:p14="http://schemas.microsoft.com/office/powerpoint/2010/main" val="219840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 dilemme de l’oncle</a:t>
            </a: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8BCDE3A-C0E8-4FBA-B291-B4D227AAC959}"/>
              </a:ext>
            </a:extLst>
          </p:cNvPr>
          <p:cNvSpPr/>
          <p:nvPr/>
        </p:nvSpPr>
        <p:spPr>
          <a:xfrm>
            <a:off x="260604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744DCB5-8EB0-4D3A-9192-760E3950CBD5}"/>
              </a:ext>
            </a:extLst>
          </p:cNvPr>
          <p:cNvSpPr/>
          <p:nvPr/>
        </p:nvSpPr>
        <p:spPr>
          <a:xfrm rot="5400000">
            <a:off x="224028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9700D9E-06C8-4278-8081-0D0ACBE80ACD}"/>
              </a:ext>
            </a:extLst>
          </p:cNvPr>
          <p:cNvSpPr/>
          <p:nvPr/>
        </p:nvSpPr>
        <p:spPr>
          <a:xfrm rot="5400000">
            <a:off x="3337560" y="2674938"/>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59D7537-6A49-451C-A7FC-2FBC8A977D20}"/>
              </a:ext>
            </a:extLst>
          </p:cNvPr>
          <p:cNvSpPr/>
          <p:nvPr/>
        </p:nvSpPr>
        <p:spPr>
          <a:xfrm rot="5400000">
            <a:off x="4343400" y="1910357"/>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86CCE62-15FD-4038-9EB0-114FED77A02B}"/>
              </a:ext>
            </a:extLst>
          </p:cNvPr>
          <p:cNvSpPr/>
          <p:nvPr/>
        </p:nvSpPr>
        <p:spPr>
          <a:xfrm>
            <a:off x="3886200" y="232183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3939CA4-A3AD-47F2-91D6-1E332F9759A3}"/>
              </a:ext>
            </a:extLst>
          </p:cNvPr>
          <p:cNvSpPr/>
          <p:nvPr/>
        </p:nvSpPr>
        <p:spPr>
          <a:xfrm>
            <a:off x="3703320" y="281590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D06491D-731F-4DFE-A2AE-27D269DEF376}"/>
              </a:ext>
            </a:extLst>
          </p:cNvPr>
          <p:cNvSpPr/>
          <p:nvPr/>
        </p:nvSpPr>
        <p:spPr>
          <a:xfrm>
            <a:off x="4800600" y="216562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C3F4E70A-6876-45B5-8E14-47C2AC1F0294}"/>
              </a:ext>
            </a:extLst>
          </p:cNvPr>
          <p:cNvSpPr/>
          <p:nvPr/>
        </p:nvSpPr>
        <p:spPr>
          <a:xfrm rot="5400000">
            <a:off x="4434840" y="2687596"/>
            <a:ext cx="45719"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86DC826-DADC-41CA-A076-9BDA2C4523EC}"/>
              </a:ext>
            </a:extLst>
          </p:cNvPr>
          <p:cNvSpPr/>
          <p:nvPr/>
        </p:nvSpPr>
        <p:spPr>
          <a:xfrm>
            <a:off x="480060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AC749CCE-3181-4E2F-AEFB-D78C01EF45C1}"/>
              </a:ext>
            </a:extLst>
          </p:cNvPr>
          <p:cNvSpPr/>
          <p:nvPr/>
        </p:nvSpPr>
        <p:spPr>
          <a:xfrm>
            <a:off x="3618880" y="2055754"/>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5911A147-DE6E-49BF-A740-D6B50AA049B9}"/>
              </a:ext>
            </a:extLst>
          </p:cNvPr>
          <p:cNvSpPr txBox="1"/>
          <p:nvPr/>
        </p:nvSpPr>
        <p:spPr>
          <a:xfrm>
            <a:off x="3407405" y="1763330"/>
            <a:ext cx="641522" cy="307777"/>
          </a:xfrm>
          <a:prstGeom prst="rect">
            <a:avLst/>
          </a:prstGeom>
          <a:noFill/>
        </p:spPr>
        <p:txBody>
          <a:bodyPr wrap="none" rtlCol="0">
            <a:spAutoFit/>
          </a:bodyPr>
          <a:lstStyle/>
          <a:p>
            <a:r>
              <a:rPr lang="fr-FR" dirty="0"/>
              <a:t>Fork !</a:t>
            </a:r>
          </a:p>
        </p:txBody>
      </p:sp>
      <p:sp>
        <p:nvSpPr>
          <p:cNvPr id="20" name="ZoneTexte 19">
            <a:extLst>
              <a:ext uri="{FF2B5EF4-FFF2-40B4-BE49-F238E27FC236}">
                <a16:creationId xmlns:a16="http://schemas.microsoft.com/office/drawing/2014/main" id="{F13C379E-AEC6-4EDE-8F27-32A99E964DD5}"/>
              </a:ext>
            </a:extLst>
          </p:cNvPr>
          <p:cNvSpPr txBox="1"/>
          <p:nvPr/>
        </p:nvSpPr>
        <p:spPr>
          <a:xfrm>
            <a:off x="1517280" y="3526947"/>
            <a:ext cx="313414"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11</a:t>
            </a:r>
          </a:p>
        </p:txBody>
      </p:sp>
      <p:sp>
        <p:nvSpPr>
          <p:cNvPr id="21" name="ZoneTexte 20">
            <a:extLst>
              <a:ext uri="{FF2B5EF4-FFF2-40B4-BE49-F238E27FC236}">
                <a16:creationId xmlns:a16="http://schemas.microsoft.com/office/drawing/2014/main" id="{359580C1-7E77-4183-A9A4-292CDF1DB6A1}"/>
              </a:ext>
            </a:extLst>
          </p:cNvPr>
          <p:cNvSpPr txBox="1"/>
          <p:nvPr/>
        </p:nvSpPr>
        <p:spPr>
          <a:xfrm>
            <a:off x="1329283" y="3328956"/>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22" name="ZoneTexte 21">
            <a:extLst>
              <a:ext uri="{FF2B5EF4-FFF2-40B4-BE49-F238E27FC236}">
                <a16:creationId xmlns:a16="http://schemas.microsoft.com/office/drawing/2014/main" id="{E0B454D4-4543-426E-A411-659327D954BE}"/>
              </a:ext>
            </a:extLst>
          </p:cNvPr>
          <p:cNvSpPr txBox="1"/>
          <p:nvPr/>
        </p:nvSpPr>
        <p:spPr>
          <a:xfrm>
            <a:off x="2665306" y="3526947"/>
            <a:ext cx="331471"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2</a:t>
            </a:r>
          </a:p>
        </p:txBody>
      </p:sp>
      <p:sp>
        <p:nvSpPr>
          <p:cNvPr id="23" name="ZoneTexte 22">
            <a:extLst>
              <a:ext uri="{FF2B5EF4-FFF2-40B4-BE49-F238E27FC236}">
                <a16:creationId xmlns:a16="http://schemas.microsoft.com/office/drawing/2014/main" id="{49EA956E-B672-41E9-B58B-739B73BDD7FC}"/>
              </a:ext>
            </a:extLst>
          </p:cNvPr>
          <p:cNvSpPr txBox="1"/>
          <p:nvPr/>
        </p:nvSpPr>
        <p:spPr>
          <a:xfrm>
            <a:off x="3765179" y="3526947"/>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3</a:t>
            </a:r>
          </a:p>
        </p:txBody>
      </p:sp>
      <p:sp>
        <p:nvSpPr>
          <p:cNvPr id="24" name="ZoneTexte 23">
            <a:extLst>
              <a:ext uri="{FF2B5EF4-FFF2-40B4-BE49-F238E27FC236}">
                <a16:creationId xmlns:a16="http://schemas.microsoft.com/office/drawing/2014/main" id="{38AB4AA1-327F-4CF2-BCBB-48CE7E420395}"/>
              </a:ext>
            </a:extLst>
          </p:cNvPr>
          <p:cNvSpPr txBox="1"/>
          <p:nvPr/>
        </p:nvSpPr>
        <p:spPr>
          <a:xfrm>
            <a:off x="2430287" y="3316298"/>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25" name="ZoneTexte 24">
            <a:extLst>
              <a:ext uri="{FF2B5EF4-FFF2-40B4-BE49-F238E27FC236}">
                <a16:creationId xmlns:a16="http://schemas.microsoft.com/office/drawing/2014/main" id="{A201B0E3-41BA-450F-9DD8-B3EF223628EC}"/>
              </a:ext>
            </a:extLst>
          </p:cNvPr>
          <p:cNvSpPr txBox="1"/>
          <p:nvPr/>
        </p:nvSpPr>
        <p:spPr>
          <a:xfrm>
            <a:off x="3517478" y="332735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26" name="ZoneTexte 25">
            <a:extLst>
              <a:ext uri="{FF2B5EF4-FFF2-40B4-BE49-F238E27FC236}">
                <a16:creationId xmlns:a16="http://schemas.microsoft.com/office/drawing/2014/main" id="{E53DAA90-3B8D-41D3-89BC-3CAB0C5E7BCE}"/>
              </a:ext>
            </a:extLst>
          </p:cNvPr>
          <p:cNvSpPr txBox="1"/>
          <p:nvPr/>
        </p:nvSpPr>
        <p:spPr>
          <a:xfrm>
            <a:off x="4558727" y="3327357"/>
            <a:ext cx="81785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0x045eeb</a:t>
            </a:r>
          </a:p>
        </p:txBody>
      </p:sp>
      <p:sp>
        <p:nvSpPr>
          <p:cNvPr id="27" name="Rectangle 26">
            <a:extLst>
              <a:ext uri="{FF2B5EF4-FFF2-40B4-BE49-F238E27FC236}">
                <a16:creationId xmlns:a16="http://schemas.microsoft.com/office/drawing/2014/main" id="{F22ED1F8-C322-41F4-AE74-64D5C4620EB0}"/>
              </a:ext>
            </a:extLst>
          </p:cNvPr>
          <p:cNvSpPr/>
          <p:nvPr/>
        </p:nvSpPr>
        <p:spPr>
          <a:xfrm rot="5400000">
            <a:off x="5623560" y="1918643"/>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C8FB5A26-C456-4FF2-A3DF-12DC8BB18B7F}"/>
              </a:ext>
            </a:extLst>
          </p:cNvPr>
          <p:cNvSpPr/>
          <p:nvPr/>
        </p:nvSpPr>
        <p:spPr>
          <a:xfrm>
            <a:off x="6080760" y="215069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9B018596-FBE9-4BE4-AAD3-A88CD6020016}"/>
              </a:ext>
            </a:extLst>
          </p:cNvPr>
          <p:cNvSpPr/>
          <p:nvPr/>
        </p:nvSpPr>
        <p:spPr>
          <a:xfrm>
            <a:off x="4693302" y="2733983"/>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DFC6A20A-A263-4AAA-B381-AE00F3ACEC02}"/>
              </a:ext>
            </a:extLst>
          </p:cNvPr>
          <p:cNvSpPr txBox="1"/>
          <p:nvPr/>
        </p:nvSpPr>
        <p:spPr>
          <a:xfrm>
            <a:off x="5268498" y="3138364"/>
            <a:ext cx="853119" cy="307777"/>
          </a:xfrm>
          <a:prstGeom prst="rect">
            <a:avLst/>
          </a:prstGeom>
          <a:noFill/>
        </p:spPr>
        <p:txBody>
          <a:bodyPr wrap="none" rtlCol="0">
            <a:spAutoFit/>
          </a:bodyPr>
          <a:lstStyle/>
          <a:p>
            <a:r>
              <a:rPr lang="fr-FR" dirty="0"/>
              <a:t>Oncle </a:t>
            </a:r>
            <a:r>
              <a:rPr lang="fr-FR" dirty="0">
                <a:sym typeface="Wingdings" panose="05000000000000000000" pitchFamily="2" charset="2"/>
              </a:rPr>
              <a:t></a:t>
            </a:r>
            <a:endParaRPr lang="fr-FR" dirty="0"/>
          </a:p>
        </p:txBody>
      </p:sp>
      <p:sp>
        <p:nvSpPr>
          <p:cNvPr id="35" name="ZoneTexte 34">
            <a:extLst>
              <a:ext uri="{FF2B5EF4-FFF2-40B4-BE49-F238E27FC236}">
                <a16:creationId xmlns:a16="http://schemas.microsoft.com/office/drawing/2014/main" id="{D925F501-0C0E-419B-8F22-D31A61297102}"/>
              </a:ext>
            </a:extLst>
          </p:cNvPr>
          <p:cNvSpPr txBox="1"/>
          <p:nvPr/>
        </p:nvSpPr>
        <p:spPr>
          <a:xfrm>
            <a:off x="4839600" y="3548801"/>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6" name="ZoneTexte 35">
            <a:extLst>
              <a:ext uri="{FF2B5EF4-FFF2-40B4-BE49-F238E27FC236}">
                <a16:creationId xmlns:a16="http://schemas.microsoft.com/office/drawing/2014/main" id="{033A6B47-1903-4D0B-8CF3-E590BE985DC2}"/>
              </a:ext>
            </a:extLst>
          </p:cNvPr>
          <p:cNvSpPr txBox="1"/>
          <p:nvPr/>
        </p:nvSpPr>
        <p:spPr>
          <a:xfrm>
            <a:off x="4851414" y="1754185"/>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7" name="ZoneTexte 36">
            <a:extLst>
              <a:ext uri="{FF2B5EF4-FFF2-40B4-BE49-F238E27FC236}">
                <a16:creationId xmlns:a16="http://schemas.microsoft.com/office/drawing/2014/main" id="{5B7C8852-04D0-4265-BD13-4DD6E7C518AA}"/>
              </a:ext>
            </a:extLst>
          </p:cNvPr>
          <p:cNvSpPr txBox="1"/>
          <p:nvPr/>
        </p:nvSpPr>
        <p:spPr>
          <a:xfrm>
            <a:off x="6111261" y="1738058"/>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5</a:t>
            </a:r>
          </a:p>
        </p:txBody>
      </p:sp>
      <p:sp>
        <p:nvSpPr>
          <p:cNvPr id="38" name="ZoneTexte 37">
            <a:extLst>
              <a:ext uri="{FF2B5EF4-FFF2-40B4-BE49-F238E27FC236}">
                <a16:creationId xmlns:a16="http://schemas.microsoft.com/office/drawing/2014/main" id="{001CCEF2-BEDB-4CF3-846F-56185E7A422F}"/>
              </a:ext>
            </a:extLst>
          </p:cNvPr>
          <p:cNvSpPr txBox="1"/>
          <p:nvPr/>
        </p:nvSpPr>
        <p:spPr>
          <a:xfrm>
            <a:off x="4599817" y="1549203"/>
            <a:ext cx="814647"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0x5744ae</a:t>
            </a:r>
          </a:p>
        </p:txBody>
      </p:sp>
      <p:sp>
        <p:nvSpPr>
          <p:cNvPr id="39" name="ZoneTexte 38">
            <a:extLst>
              <a:ext uri="{FF2B5EF4-FFF2-40B4-BE49-F238E27FC236}">
                <a16:creationId xmlns:a16="http://schemas.microsoft.com/office/drawing/2014/main" id="{CA1F8BB5-C933-4076-98C0-DB2CB05C488A}"/>
              </a:ext>
            </a:extLst>
          </p:cNvPr>
          <p:cNvSpPr txBox="1"/>
          <p:nvPr/>
        </p:nvSpPr>
        <p:spPr>
          <a:xfrm>
            <a:off x="5757827" y="1549203"/>
            <a:ext cx="891591"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0x57001ae</a:t>
            </a:r>
          </a:p>
        </p:txBody>
      </p:sp>
      <p:sp>
        <p:nvSpPr>
          <p:cNvPr id="40" name="Rectangle 39">
            <a:extLst>
              <a:ext uri="{FF2B5EF4-FFF2-40B4-BE49-F238E27FC236}">
                <a16:creationId xmlns:a16="http://schemas.microsoft.com/office/drawing/2014/main" id="{96C44404-6578-4FBC-BC8F-E210821AC67B}"/>
              </a:ext>
            </a:extLst>
          </p:cNvPr>
          <p:cNvSpPr/>
          <p:nvPr/>
        </p:nvSpPr>
        <p:spPr>
          <a:xfrm>
            <a:off x="404759" y="2828566"/>
            <a:ext cx="411480" cy="40386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1" name="Rectangle 40">
            <a:extLst>
              <a:ext uri="{FF2B5EF4-FFF2-40B4-BE49-F238E27FC236}">
                <a16:creationId xmlns:a16="http://schemas.microsoft.com/office/drawing/2014/main" id="{223478CF-5247-4B7F-B1A9-4F2C7981E6E2}"/>
              </a:ext>
            </a:extLst>
          </p:cNvPr>
          <p:cNvSpPr/>
          <p:nvPr/>
        </p:nvSpPr>
        <p:spPr>
          <a:xfrm rot="5400000">
            <a:off x="168230" y="2823547"/>
            <a:ext cx="45719" cy="4138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C2067C22-951A-42BB-9495-A7422C6CB54E}"/>
              </a:ext>
            </a:extLst>
          </p:cNvPr>
          <p:cNvSpPr txBox="1"/>
          <p:nvPr/>
        </p:nvSpPr>
        <p:spPr>
          <a:xfrm>
            <a:off x="21652" y="2668151"/>
            <a:ext cx="413896" cy="307777"/>
          </a:xfrm>
          <a:prstGeom prst="rect">
            <a:avLst/>
          </a:prstGeom>
          <a:noFill/>
        </p:spPr>
        <p:txBody>
          <a:bodyPr wrap="none" rtlCol="0">
            <a:spAutoFit/>
          </a:bodyPr>
          <a:lstStyle/>
          <a:p>
            <a:r>
              <a:rPr lang="fr-FR" dirty="0"/>
              <a:t>… </a:t>
            </a:r>
          </a:p>
        </p:txBody>
      </p:sp>
      <p:sp>
        <p:nvSpPr>
          <p:cNvPr id="43" name="ZoneTexte 42">
            <a:extLst>
              <a:ext uri="{FF2B5EF4-FFF2-40B4-BE49-F238E27FC236}">
                <a16:creationId xmlns:a16="http://schemas.microsoft.com/office/drawing/2014/main" id="{25E04C9D-4A88-476D-8F73-0634001F3C1F}"/>
              </a:ext>
            </a:extLst>
          </p:cNvPr>
          <p:cNvSpPr txBox="1"/>
          <p:nvPr/>
        </p:nvSpPr>
        <p:spPr>
          <a:xfrm>
            <a:off x="424010" y="3523653"/>
            <a:ext cx="343718"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10</a:t>
            </a:r>
          </a:p>
        </p:txBody>
      </p:sp>
      <p:sp>
        <p:nvSpPr>
          <p:cNvPr id="44" name="ZoneTexte 43">
            <a:extLst>
              <a:ext uri="{FF2B5EF4-FFF2-40B4-BE49-F238E27FC236}">
                <a16:creationId xmlns:a16="http://schemas.microsoft.com/office/drawing/2014/main" id="{F0E22F3C-2CF5-4242-9C7D-61DE76BECB06}"/>
              </a:ext>
            </a:extLst>
          </p:cNvPr>
          <p:cNvSpPr txBox="1"/>
          <p:nvPr/>
        </p:nvSpPr>
        <p:spPr>
          <a:xfrm>
            <a:off x="239641" y="3280691"/>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Tree>
    <p:extLst>
      <p:ext uri="{BB962C8B-B14F-4D97-AF65-F5344CB8AC3E}">
        <p14:creationId xmlns:p14="http://schemas.microsoft.com/office/powerpoint/2010/main" val="18773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7" grpId="0" animBg="1"/>
      <p:bldP spid="28" grpId="0" animBg="1"/>
      <p:bldP spid="33" grpId="0" animBg="1"/>
      <p:bldP spid="34" grpId="0"/>
      <p:bldP spid="37"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latin typeface="Raleway" panose="020B0604020202020204" charset="0"/>
            </a:endParaRPr>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25146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868680"/>
            <a:ext cx="1295400" cy="617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689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77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24622"/>
            <a:ext cx="418704" cy="307777"/>
          </a:xfrm>
          <a:prstGeom prst="rect">
            <a:avLst/>
          </a:prstGeom>
          <a:noFill/>
        </p:spPr>
        <p:txBody>
          <a:bodyPr wrap="none" rtlCol="0">
            <a:spAutoFit/>
          </a:bodyPr>
          <a:lstStyle/>
          <a:p>
            <a:r>
              <a:rPr lang="fr-FR" dirty="0">
                <a:latin typeface="Raleway" panose="020B0604020202020204" charset="0"/>
              </a:rPr>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03664"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48122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495649"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4892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4251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70083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73228" y="2016103"/>
            <a:ext cx="58862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87020"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9343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15582" y="1807127"/>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03495" y="181344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70" name="Rectangle 69">
            <a:extLst>
              <a:ext uri="{FF2B5EF4-FFF2-40B4-BE49-F238E27FC236}">
                <a16:creationId xmlns:a16="http://schemas.microsoft.com/office/drawing/2014/main" id="{2A8ABE54-35AC-4EB3-8801-CB7F5DC7667B}"/>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71" name="Rectangle 70">
            <a:extLst>
              <a:ext uri="{FF2B5EF4-FFF2-40B4-BE49-F238E27FC236}">
                <a16:creationId xmlns:a16="http://schemas.microsoft.com/office/drawing/2014/main" id="{7B455341-75A8-46A4-B886-62FAC09C7FEA}"/>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pic>
        <p:nvPicPr>
          <p:cNvPr id="73" name="Picture 2" descr="cyber, hat, spy, undercover, user icon">
            <a:extLst>
              <a:ext uri="{FF2B5EF4-FFF2-40B4-BE49-F238E27FC236}">
                <a16:creationId xmlns:a16="http://schemas.microsoft.com/office/drawing/2014/main" id="{12C6A2D6-FDFD-44F6-BF69-648F779BB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CAD3063D-8C6F-4ABD-A372-E7C6850A84B0}"/>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1" name="Picture 2" descr="cyber, hat, spy, undercover, user icon">
            <a:extLst>
              <a:ext uri="{FF2B5EF4-FFF2-40B4-BE49-F238E27FC236}">
                <a16:creationId xmlns:a16="http://schemas.microsoft.com/office/drawing/2014/main" id="{937E9017-9301-4A1A-AF26-28D8ED20D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546B9AD1-C804-4A7C-9A99-76EB085BFC84}"/>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3" name="Picture 2" descr="cyber, hat, spy, undercover, user icon">
            <a:extLst>
              <a:ext uri="{FF2B5EF4-FFF2-40B4-BE49-F238E27FC236}">
                <a16:creationId xmlns:a16="http://schemas.microsoft.com/office/drawing/2014/main" id="{32846477-93C1-46C8-9BA6-9D6DBE26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32" grpId="0"/>
      <p:bldP spid="33" grpId="0"/>
      <p:bldP spid="36" grpId="0" animBg="1"/>
      <p:bldP spid="37" grpId="0" animBg="1"/>
      <p:bldP spid="38" grpId="0" animBg="1"/>
      <p:bldP spid="39" grpId="0" animBg="1"/>
      <p:bldP spid="40" grpId="0"/>
      <p:bldP spid="41" grpId="0"/>
      <p:bldP spid="47" grpId="0"/>
      <p:bldP spid="48" grpId="0"/>
      <p:bldP spid="49" grpId="0"/>
      <p:bldP spid="50" grpId="0"/>
      <p:bldP spid="61" grpId="0"/>
      <p:bldP spid="62" grpId="0"/>
      <p:bldP spid="64" grpId="0"/>
      <p:bldP spid="65" grpId="0"/>
      <p:bldP spid="70" grpId="0" animBg="1"/>
      <p:bldP spid="71" grpId="0" animBg="1"/>
      <p:bldP spid="80" grpId="0" animBg="1"/>
      <p:bldP spid="8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4" name="Rectangle 83">
            <a:extLst>
              <a:ext uri="{FF2B5EF4-FFF2-40B4-BE49-F238E27FC236}">
                <a16:creationId xmlns:a16="http://schemas.microsoft.com/office/drawing/2014/main" id="{C2FC454E-1476-4EBB-BEC1-8DDFBF0FE7B8}"/>
              </a:ext>
            </a:extLst>
          </p:cNvPr>
          <p:cNvSpPr/>
          <p:nvPr/>
        </p:nvSpPr>
        <p:spPr>
          <a:xfrm rot="2605977" flipH="1">
            <a:off x="6924519" y="2422886"/>
            <a:ext cx="60767" cy="129556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4" name="Rectangle 73">
            <a:extLst>
              <a:ext uri="{FF2B5EF4-FFF2-40B4-BE49-F238E27FC236}">
                <a16:creationId xmlns:a16="http://schemas.microsoft.com/office/drawing/2014/main" id="{A93999BE-83D8-47BE-8082-45C9F1D87B1B}"/>
              </a:ext>
            </a:extLst>
          </p:cNvPr>
          <p:cNvSpPr/>
          <p:nvPr/>
        </p:nvSpPr>
        <p:spPr>
          <a:xfrm rot="5400000">
            <a:off x="6913691" y="2189911"/>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5" name="Rectangle 74">
            <a:extLst>
              <a:ext uri="{FF2B5EF4-FFF2-40B4-BE49-F238E27FC236}">
                <a16:creationId xmlns:a16="http://schemas.microsoft.com/office/drawing/2014/main" id="{B695DE91-3596-4D2E-8A35-1FF0C5FADBDD}"/>
              </a:ext>
            </a:extLst>
          </p:cNvPr>
          <p:cNvSpPr/>
          <p:nvPr/>
        </p:nvSpPr>
        <p:spPr>
          <a:xfrm>
            <a:off x="7300500" y="234430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6" name="Picture 2" descr="cyber, hat, spy, undercover, user icon">
            <a:extLst>
              <a:ext uri="{FF2B5EF4-FFF2-40B4-BE49-F238E27FC236}">
                <a16:creationId xmlns:a16="http://schemas.microsoft.com/office/drawing/2014/main" id="{E5E8EB5F-F5F6-480E-877B-7B97E3611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730" y="2518739"/>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DD0E40B-0042-41D2-BAA4-1C23CF551A0F}"/>
              </a:ext>
            </a:extLst>
          </p:cNvPr>
          <p:cNvSpPr/>
          <p:nvPr/>
        </p:nvSpPr>
        <p:spPr>
          <a:xfrm rot="5400000">
            <a:off x="5815349" y="2189092"/>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5D2336BA-0BE9-47DA-9675-6DF554937877}"/>
              </a:ext>
            </a:extLst>
          </p:cNvPr>
          <p:cNvSpPr txBox="1"/>
          <p:nvPr/>
        </p:nvSpPr>
        <p:spPr>
          <a:xfrm>
            <a:off x="6145648" y="2024060"/>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79" name="ZoneTexte 78">
            <a:extLst>
              <a:ext uri="{FF2B5EF4-FFF2-40B4-BE49-F238E27FC236}">
                <a16:creationId xmlns:a16="http://schemas.microsoft.com/office/drawing/2014/main" id="{F52FD7CB-B982-4BFE-A6BE-F55145756029}"/>
              </a:ext>
            </a:extLst>
          </p:cNvPr>
          <p:cNvSpPr txBox="1"/>
          <p:nvPr/>
        </p:nvSpPr>
        <p:spPr>
          <a:xfrm>
            <a:off x="6067288" y="1829153"/>
            <a:ext cx="813043" cy="261610"/>
          </a:xfrm>
          <a:prstGeom prst="rect">
            <a:avLst/>
          </a:prstGeom>
          <a:noFill/>
        </p:spPr>
        <p:txBody>
          <a:bodyPr wrap="none" rtlCol="0">
            <a:spAutoFit/>
          </a:bodyPr>
          <a:lstStyle/>
          <a:p>
            <a:r>
              <a:rPr lang="fr-FR" sz="1100" b="1" i="1" dirty="0">
                <a:solidFill>
                  <a:schemeClr val="bg1">
                    <a:lumMod val="65000"/>
                  </a:schemeClr>
                </a:solidFill>
              </a:rPr>
              <a:t>0xa84100</a:t>
            </a:r>
          </a:p>
        </p:txBody>
      </p:sp>
      <p:sp>
        <p:nvSpPr>
          <p:cNvPr id="80" name="Rectangle 79">
            <a:extLst>
              <a:ext uri="{FF2B5EF4-FFF2-40B4-BE49-F238E27FC236}">
                <a16:creationId xmlns:a16="http://schemas.microsoft.com/office/drawing/2014/main" id="{FB3EA253-7DFB-4A4C-96EF-D336F79FDD78}"/>
              </a:ext>
            </a:extLst>
          </p:cNvPr>
          <p:cNvSpPr/>
          <p:nvPr/>
        </p:nvSpPr>
        <p:spPr>
          <a:xfrm>
            <a:off x="6202158" y="2343487"/>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1" name="Picture 2" descr="cyber, hat, spy, undercover, user icon">
            <a:extLst>
              <a:ext uri="{FF2B5EF4-FFF2-40B4-BE49-F238E27FC236}">
                <a16:creationId xmlns:a16="http://schemas.microsoft.com/office/drawing/2014/main" id="{FE01FC67-C7FA-47C4-AB9F-EDA061AE8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88" y="2517920"/>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81">
            <a:extLst>
              <a:ext uri="{FF2B5EF4-FFF2-40B4-BE49-F238E27FC236}">
                <a16:creationId xmlns:a16="http://schemas.microsoft.com/office/drawing/2014/main" id="{77601B32-3FE9-4B4B-8FAB-A4A0ACF122AF}"/>
              </a:ext>
            </a:extLst>
          </p:cNvPr>
          <p:cNvSpPr txBox="1"/>
          <p:nvPr/>
        </p:nvSpPr>
        <p:spPr>
          <a:xfrm>
            <a:off x="7241201" y="2017778"/>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83" name="ZoneTexte 82">
            <a:extLst>
              <a:ext uri="{FF2B5EF4-FFF2-40B4-BE49-F238E27FC236}">
                <a16:creationId xmlns:a16="http://schemas.microsoft.com/office/drawing/2014/main" id="{8173533B-0B51-498C-8EA5-0F7E96538598}"/>
              </a:ext>
            </a:extLst>
          </p:cNvPr>
          <p:cNvSpPr txBox="1"/>
          <p:nvPr/>
        </p:nvSpPr>
        <p:spPr>
          <a:xfrm>
            <a:off x="7162841" y="1822871"/>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71" name="Rectangle 70">
            <a:extLst>
              <a:ext uri="{FF2B5EF4-FFF2-40B4-BE49-F238E27FC236}">
                <a16:creationId xmlns:a16="http://schemas.microsoft.com/office/drawing/2014/main" id="{9585BA8E-56CB-4819-9F5A-A0AA8E82163B}"/>
              </a:ext>
            </a:extLst>
          </p:cNvPr>
          <p:cNvSpPr/>
          <p:nvPr/>
        </p:nvSpPr>
        <p:spPr>
          <a:xfrm rot="5400000">
            <a:off x="4689173" y="2181954"/>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2" name="Rectangle 71">
            <a:extLst>
              <a:ext uri="{FF2B5EF4-FFF2-40B4-BE49-F238E27FC236}">
                <a16:creationId xmlns:a16="http://schemas.microsoft.com/office/drawing/2014/main" id="{6D78EE2E-B17B-439A-A4D6-5BD54B0353D1}"/>
              </a:ext>
            </a:extLst>
          </p:cNvPr>
          <p:cNvSpPr/>
          <p:nvPr/>
        </p:nvSpPr>
        <p:spPr>
          <a:xfrm>
            <a:off x="5075982" y="233634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3" name="Picture 2" descr="cyber, hat, spy, undercover, user icon">
            <a:extLst>
              <a:ext uri="{FF2B5EF4-FFF2-40B4-BE49-F238E27FC236}">
                <a16:creationId xmlns:a16="http://schemas.microsoft.com/office/drawing/2014/main" id="{E0AD20D7-3D5D-4EE8-B1CF-C7B767B4A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212" y="251078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403E5803-7819-431D-9ED0-CEB123E6C5DA}"/>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F0AAABC9-D3EA-4B32-9774-2F241663A4E0}"/>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337412"/>
            <a:ext cx="1295400" cy="117134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170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40043"/>
            <a:ext cx="1295400" cy="13687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185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1564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9994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4748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485"/>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9331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466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466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466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795403" y="3180957"/>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466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466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3116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454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397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517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517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400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6560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54" name="Rectangle 53">
            <a:extLst>
              <a:ext uri="{FF2B5EF4-FFF2-40B4-BE49-F238E27FC236}">
                <a16:creationId xmlns:a16="http://schemas.microsoft.com/office/drawing/2014/main" id="{04F7B3E2-6B03-4A23-8FDD-C0F5C8D23CDF}"/>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7" name="Picture 2" descr="cyber, hat, spy, undercover, user icon">
            <a:extLst>
              <a:ext uri="{FF2B5EF4-FFF2-40B4-BE49-F238E27FC236}">
                <a16:creationId xmlns:a16="http://schemas.microsoft.com/office/drawing/2014/main" id="{66CA1949-9970-45D5-A75B-94AF70551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4A0F9F96-DE39-483F-8052-4B99B8CFC623}"/>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67" name="Picture 2" descr="cyber, hat, spy, undercover, user icon">
            <a:extLst>
              <a:ext uri="{FF2B5EF4-FFF2-40B4-BE49-F238E27FC236}">
                <a16:creationId xmlns:a16="http://schemas.microsoft.com/office/drawing/2014/main" id="{930E5A39-C015-4CB1-A795-C758BAE47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3DC68030-C84B-4989-911B-F74682A59CBF}"/>
              </a:ext>
            </a:extLst>
          </p:cNvPr>
          <p:cNvSpPr txBox="1"/>
          <p:nvPr/>
        </p:nvSpPr>
        <p:spPr>
          <a:xfrm>
            <a:off x="5016683" y="2009821"/>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70" name="ZoneTexte 69">
            <a:extLst>
              <a:ext uri="{FF2B5EF4-FFF2-40B4-BE49-F238E27FC236}">
                <a16:creationId xmlns:a16="http://schemas.microsoft.com/office/drawing/2014/main" id="{4852A99A-E0C4-4C39-A5E8-5AFBBDEA72CB}"/>
              </a:ext>
            </a:extLst>
          </p:cNvPr>
          <p:cNvSpPr txBox="1"/>
          <p:nvPr/>
        </p:nvSpPr>
        <p:spPr>
          <a:xfrm>
            <a:off x="4938323" y="1814914"/>
            <a:ext cx="813043" cy="261610"/>
          </a:xfrm>
          <a:prstGeom prst="rect">
            <a:avLst/>
          </a:prstGeom>
          <a:noFill/>
        </p:spPr>
        <p:txBody>
          <a:bodyPr wrap="none" rtlCol="0">
            <a:spAutoFit/>
          </a:bodyPr>
          <a:lstStyle/>
          <a:p>
            <a:r>
              <a:rPr lang="fr-FR" sz="1100" b="1" i="1" dirty="0">
                <a:solidFill>
                  <a:schemeClr val="bg1">
                    <a:lumMod val="65000"/>
                  </a:schemeClr>
                </a:solidFill>
              </a:rPr>
              <a:t>0xea230e</a:t>
            </a:r>
          </a:p>
        </p:txBody>
      </p:sp>
      <p:sp>
        <p:nvSpPr>
          <p:cNvPr id="85" name="Rectangle 84">
            <a:extLst>
              <a:ext uri="{FF2B5EF4-FFF2-40B4-BE49-F238E27FC236}">
                <a16:creationId xmlns:a16="http://schemas.microsoft.com/office/drawing/2014/main" id="{D62BEC50-0F81-436D-8479-91BD7491FB32}"/>
              </a:ext>
            </a:extLst>
          </p:cNvPr>
          <p:cNvSpPr/>
          <p:nvPr/>
        </p:nvSpPr>
        <p:spPr>
          <a:xfrm rot="5400000">
            <a:off x="4698123" y="3192780"/>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8C968EDA-E150-41B6-AA23-D56C8E863969}"/>
              </a:ext>
            </a:extLst>
          </p:cNvPr>
          <p:cNvSpPr/>
          <p:nvPr/>
        </p:nvSpPr>
        <p:spPr>
          <a:xfrm rot="5400000">
            <a:off x="2499114" y="3178266"/>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786D7916-A2A7-4B39-956A-B66C18AF9BFC}"/>
              </a:ext>
            </a:extLst>
          </p:cNvPr>
          <p:cNvSpPr/>
          <p:nvPr/>
        </p:nvSpPr>
        <p:spPr>
          <a:xfrm rot="5400000">
            <a:off x="3599862" y="3179099"/>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ACFD5A02-0AF8-4BEA-9132-A1D25EC6038A}"/>
              </a:ext>
            </a:extLst>
          </p:cNvPr>
          <p:cNvSpPr/>
          <p:nvPr/>
        </p:nvSpPr>
        <p:spPr>
          <a:xfrm rot="5400000">
            <a:off x="1405103" y="3184573"/>
            <a:ext cx="72058" cy="6966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9" name="Rectangle 88">
            <a:extLst>
              <a:ext uri="{FF2B5EF4-FFF2-40B4-BE49-F238E27FC236}">
                <a16:creationId xmlns:a16="http://schemas.microsoft.com/office/drawing/2014/main" id="{D7C7D995-A933-431D-90F1-284B8589BE22}"/>
              </a:ext>
            </a:extLst>
          </p:cNvPr>
          <p:cNvSpPr/>
          <p:nvPr/>
        </p:nvSpPr>
        <p:spPr>
          <a:xfrm rot="5400000">
            <a:off x="310907" y="3189041"/>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9096491-10B0-463A-AC4F-772BB9EBCEDC}"/>
              </a:ext>
            </a:extLst>
          </p:cNvPr>
          <p:cNvSpPr txBox="1"/>
          <p:nvPr/>
        </p:nvSpPr>
        <p:spPr>
          <a:xfrm>
            <a:off x="7493788" y="2817925"/>
            <a:ext cx="487634" cy="523220"/>
          </a:xfrm>
          <a:prstGeom prst="rect">
            <a:avLst/>
          </a:prstGeom>
          <a:noFill/>
        </p:spPr>
        <p:txBody>
          <a:bodyPr wrap="none" rtlCol="0">
            <a:spAutoFit/>
          </a:bodyPr>
          <a:lstStyle/>
          <a:p>
            <a:r>
              <a:rPr lang="fr-FR" sz="2800" dirty="0">
                <a:solidFill>
                  <a:srgbClr val="FF0000"/>
                </a:solidFill>
                <a:sym typeface="Wingdings" panose="05000000000000000000" pitchFamily="2" charset="2"/>
              </a:rPr>
              <a:t></a:t>
            </a:r>
            <a:endParaRPr lang="fr-FR" sz="2800" dirty="0">
              <a:solidFill>
                <a:srgbClr val="FF0000"/>
              </a:solidFill>
            </a:endParaRPr>
          </a:p>
        </p:txBody>
      </p:sp>
      <p:sp>
        <p:nvSpPr>
          <p:cNvPr id="94" name="Rectangle 93">
            <a:extLst>
              <a:ext uri="{FF2B5EF4-FFF2-40B4-BE49-F238E27FC236}">
                <a16:creationId xmlns:a16="http://schemas.microsoft.com/office/drawing/2014/main" id="{24010409-58A6-4FD4-A89C-98D5BB8FEC87}"/>
              </a:ext>
            </a:extLst>
          </p:cNvPr>
          <p:cNvSpPr/>
          <p:nvPr/>
        </p:nvSpPr>
        <p:spPr>
          <a:xfrm rot="5400000">
            <a:off x="8055380"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07F56783-CEB1-4FBD-B23E-865F76ABCDF5}"/>
              </a:ext>
            </a:extLst>
          </p:cNvPr>
          <p:cNvSpPr/>
          <p:nvPr/>
        </p:nvSpPr>
        <p:spPr>
          <a:xfrm>
            <a:off x="8442189"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6" name="ZoneTexte 95">
            <a:extLst>
              <a:ext uri="{FF2B5EF4-FFF2-40B4-BE49-F238E27FC236}">
                <a16:creationId xmlns:a16="http://schemas.microsoft.com/office/drawing/2014/main" id="{3FADFF44-39EC-45D9-8587-F216D121902D}"/>
              </a:ext>
            </a:extLst>
          </p:cNvPr>
          <p:cNvSpPr txBox="1"/>
          <p:nvPr/>
        </p:nvSpPr>
        <p:spPr>
          <a:xfrm>
            <a:off x="8382890" y="2009002"/>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97" name="ZoneTexte 96">
            <a:extLst>
              <a:ext uri="{FF2B5EF4-FFF2-40B4-BE49-F238E27FC236}">
                <a16:creationId xmlns:a16="http://schemas.microsoft.com/office/drawing/2014/main" id="{F14D2A26-CD03-41C6-AAA9-F7C36DB8880C}"/>
              </a:ext>
            </a:extLst>
          </p:cNvPr>
          <p:cNvSpPr txBox="1"/>
          <p:nvPr/>
        </p:nvSpPr>
        <p:spPr>
          <a:xfrm>
            <a:off x="8304530" y="1814095"/>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99" name="ZoneTexte 98">
            <a:extLst>
              <a:ext uri="{FF2B5EF4-FFF2-40B4-BE49-F238E27FC236}">
                <a16:creationId xmlns:a16="http://schemas.microsoft.com/office/drawing/2014/main" id="{28C13077-AC93-4454-8565-60CA8C5B4938}"/>
              </a:ext>
            </a:extLst>
          </p:cNvPr>
          <p:cNvSpPr txBox="1"/>
          <p:nvPr/>
        </p:nvSpPr>
        <p:spPr>
          <a:xfrm>
            <a:off x="8827499" y="2398960"/>
            <a:ext cx="338554" cy="276999"/>
          </a:xfrm>
          <a:prstGeom prst="rect">
            <a:avLst/>
          </a:prstGeom>
          <a:noFill/>
        </p:spPr>
        <p:txBody>
          <a:bodyPr wrap="none" rtlCol="0">
            <a:spAutoFit/>
          </a:bodyPr>
          <a:lstStyle/>
          <a:p>
            <a:r>
              <a:rPr lang="fr-FR" sz="1200" dirty="0">
                <a:solidFill>
                  <a:schemeClr val="bg1">
                    <a:lumMod val="75000"/>
                  </a:schemeClr>
                </a:solidFill>
              </a:rPr>
              <a:t>…</a:t>
            </a:r>
          </a:p>
        </p:txBody>
      </p:sp>
      <p:sp>
        <p:nvSpPr>
          <p:cNvPr id="90" name="ZoneTexte 89">
            <a:extLst>
              <a:ext uri="{FF2B5EF4-FFF2-40B4-BE49-F238E27FC236}">
                <a16:creationId xmlns:a16="http://schemas.microsoft.com/office/drawing/2014/main" id="{355439E8-CCFE-4566-BB32-74FCC13DF1D8}"/>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91" name="ZoneTexte 90">
            <a:extLst>
              <a:ext uri="{FF2B5EF4-FFF2-40B4-BE49-F238E27FC236}">
                <a16:creationId xmlns:a16="http://schemas.microsoft.com/office/drawing/2014/main" id="{E7E2124B-0CD9-49CD-BD64-4AE3FE07DBED}"/>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3" name="ZoneTexte 2">
            <a:extLst>
              <a:ext uri="{FF2B5EF4-FFF2-40B4-BE49-F238E27FC236}">
                <a16:creationId xmlns:a16="http://schemas.microsoft.com/office/drawing/2014/main" id="{36625D4E-4D73-451A-827B-8842C560FC34}"/>
              </a:ext>
            </a:extLst>
          </p:cNvPr>
          <p:cNvSpPr txBox="1"/>
          <p:nvPr/>
        </p:nvSpPr>
        <p:spPr>
          <a:xfrm>
            <a:off x="4606368" y="4004761"/>
            <a:ext cx="1358064" cy="253916"/>
          </a:xfrm>
          <a:prstGeom prst="rect">
            <a:avLst/>
          </a:prstGeom>
          <a:noFill/>
        </p:spPr>
        <p:txBody>
          <a:bodyPr wrap="none" rtlCol="0">
            <a:spAutoFit/>
          </a:bodyPr>
          <a:lstStyle/>
          <a:p>
            <a:r>
              <a:rPr lang="fr-FR" sz="1050" dirty="0">
                <a:latin typeface="Raleway" panose="020B0604020202020204" charset="0"/>
              </a:rPr>
              <a:t>Alice envoie l’objet</a:t>
            </a:r>
          </a:p>
        </p:txBody>
      </p:sp>
      <p:sp>
        <p:nvSpPr>
          <p:cNvPr id="8" name="Triangle isocèle 7">
            <a:extLst>
              <a:ext uri="{FF2B5EF4-FFF2-40B4-BE49-F238E27FC236}">
                <a16:creationId xmlns:a16="http://schemas.microsoft.com/office/drawing/2014/main" id="{28426550-8F7D-4329-AEC7-76644E2571D8}"/>
              </a:ext>
            </a:extLst>
          </p:cNvPr>
          <p:cNvSpPr/>
          <p:nvPr/>
        </p:nvSpPr>
        <p:spPr>
          <a:xfrm>
            <a:off x="5227720" y="3830914"/>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2" name="ZoneTexte 91">
            <a:extLst>
              <a:ext uri="{FF2B5EF4-FFF2-40B4-BE49-F238E27FC236}">
                <a16:creationId xmlns:a16="http://schemas.microsoft.com/office/drawing/2014/main" id="{7A2CAFDB-F6A9-43BD-A151-D7136BDB34C7}"/>
              </a:ext>
            </a:extLst>
          </p:cNvPr>
          <p:cNvSpPr txBox="1"/>
          <p:nvPr/>
        </p:nvSpPr>
        <p:spPr>
          <a:xfrm>
            <a:off x="6954902" y="3970781"/>
            <a:ext cx="1205779" cy="253916"/>
          </a:xfrm>
          <a:prstGeom prst="rect">
            <a:avLst/>
          </a:prstGeom>
          <a:noFill/>
        </p:spPr>
        <p:txBody>
          <a:bodyPr wrap="none" rtlCol="0">
            <a:spAutoFit/>
          </a:bodyPr>
          <a:lstStyle/>
          <a:p>
            <a:r>
              <a:rPr lang="fr-FR" sz="1050" dirty="0">
                <a:latin typeface="Raleway" panose="020B0604020202020204" charset="0"/>
              </a:rPr>
              <a:t>Alice perd 1 coin</a:t>
            </a:r>
          </a:p>
        </p:txBody>
      </p:sp>
      <p:sp>
        <p:nvSpPr>
          <p:cNvPr id="93" name="Triangle isocèle 92">
            <a:extLst>
              <a:ext uri="{FF2B5EF4-FFF2-40B4-BE49-F238E27FC236}">
                <a16:creationId xmlns:a16="http://schemas.microsoft.com/office/drawing/2014/main" id="{F9D4F823-F1A1-40E2-BF68-B39C870B0DCF}"/>
              </a:ext>
            </a:extLst>
          </p:cNvPr>
          <p:cNvSpPr/>
          <p:nvPr/>
        </p:nvSpPr>
        <p:spPr>
          <a:xfrm>
            <a:off x="7462740" y="3836339"/>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8" name="ZoneTexte 97">
            <a:extLst>
              <a:ext uri="{FF2B5EF4-FFF2-40B4-BE49-F238E27FC236}">
                <a16:creationId xmlns:a16="http://schemas.microsoft.com/office/drawing/2014/main" id="{DB577E4E-E4DB-4D12-8813-9F500FA65D2D}"/>
              </a:ext>
            </a:extLst>
          </p:cNvPr>
          <p:cNvSpPr txBox="1"/>
          <p:nvPr/>
        </p:nvSpPr>
        <p:spPr>
          <a:xfrm>
            <a:off x="6938565" y="4183347"/>
            <a:ext cx="1255472" cy="253916"/>
          </a:xfrm>
          <a:prstGeom prst="rect">
            <a:avLst/>
          </a:prstGeom>
          <a:noFill/>
        </p:spPr>
        <p:txBody>
          <a:bodyPr wrap="none" rtlCol="0">
            <a:spAutoFit/>
          </a:bodyPr>
          <a:lstStyle/>
          <a:p>
            <a:r>
              <a:rPr lang="fr-FR" sz="1050" dirty="0">
                <a:latin typeface="Raleway" panose="020B0604020202020204" charset="0"/>
              </a:rPr>
              <a:t>Bob gagne 1 coin</a:t>
            </a:r>
          </a:p>
        </p:txBody>
      </p:sp>
      <p:cxnSp>
        <p:nvCxnSpPr>
          <p:cNvPr id="12" name="Connecteur droit 11">
            <a:extLst>
              <a:ext uri="{FF2B5EF4-FFF2-40B4-BE49-F238E27FC236}">
                <a16:creationId xmlns:a16="http://schemas.microsoft.com/office/drawing/2014/main" id="{F63BEAB8-80DD-4124-8268-2CE39A404EB1}"/>
              </a:ext>
            </a:extLst>
          </p:cNvPr>
          <p:cNvCxnSpPr>
            <a:cxnSpLocks/>
            <a:endCxn id="93" idx="3"/>
          </p:cNvCxnSpPr>
          <p:nvPr/>
        </p:nvCxnSpPr>
        <p:spPr>
          <a:xfrm>
            <a:off x="7513954" y="2607509"/>
            <a:ext cx="0" cy="1317069"/>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6" name="Accolade fermante 15">
            <a:extLst>
              <a:ext uri="{FF2B5EF4-FFF2-40B4-BE49-F238E27FC236}">
                <a16:creationId xmlns:a16="http://schemas.microsoft.com/office/drawing/2014/main" id="{CE4986E2-D36E-4FF6-9289-E8FEE3FF5AF7}"/>
              </a:ext>
            </a:extLst>
          </p:cNvPr>
          <p:cNvSpPr/>
          <p:nvPr/>
        </p:nvSpPr>
        <p:spPr>
          <a:xfrm>
            <a:off x="8110278" y="4004761"/>
            <a:ext cx="200192" cy="42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0" name="ZoneTexte 99">
            <a:extLst>
              <a:ext uri="{FF2B5EF4-FFF2-40B4-BE49-F238E27FC236}">
                <a16:creationId xmlns:a16="http://schemas.microsoft.com/office/drawing/2014/main" id="{9D2BC6C3-9783-4433-B7B0-09A360BA0A65}"/>
              </a:ext>
            </a:extLst>
          </p:cNvPr>
          <p:cNvSpPr txBox="1"/>
          <p:nvPr/>
        </p:nvSpPr>
        <p:spPr>
          <a:xfrm>
            <a:off x="8344447" y="4004761"/>
            <a:ext cx="731290" cy="415498"/>
          </a:xfrm>
          <a:prstGeom prst="rect">
            <a:avLst/>
          </a:prstGeom>
          <a:noFill/>
        </p:spPr>
        <p:txBody>
          <a:bodyPr wrap="none" rtlCol="0">
            <a:spAutoFit/>
          </a:bodyPr>
          <a:lstStyle/>
          <a:p>
            <a:r>
              <a:rPr lang="fr-FR" sz="1050" dirty="0">
                <a:latin typeface="Raleway" panose="020B0604020202020204" charset="0"/>
              </a:rPr>
              <a:t>Double </a:t>
            </a:r>
          </a:p>
          <a:p>
            <a:r>
              <a:rPr lang="fr-FR" sz="1050" dirty="0">
                <a:latin typeface="Raleway" panose="020B0604020202020204" charset="0"/>
              </a:rPr>
              <a:t>dépense</a:t>
            </a:r>
          </a:p>
        </p:txBody>
      </p:sp>
      <p:sp>
        <p:nvSpPr>
          <p:cNvPr id="101" name="Ellipse 100">
            <a:extLst>
              <a:ext uri="{FF2B5EF4-FFF2-40B4-BE49-F238E27FC236}">
                <a16:creationId xmlns:a16="http://schemas.microsoft.com/office/drawing/2014/main" id="{F2BD2191-E390-44F4-900B-19A065EAA088}"/>
              </a:ext>
            </a:extLst>
          </p:cNvPr>
          <p:cNvSpPr/>
          <p:nvPr/>
        </p:nvSpPr>
        <p:spPr>
          <a:xfrm>
            <a:off x="6974650" y="2261831"/>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ZoneTexte 101">
            <a:extLst>
              <a:ext uri="{FF2B5EF4-FFF2-40B4-BE49-F238E27FC236}">
                <a16:creationId xmlns:a16="http://schemas.microsoft.com/office/drawing/2014/main" id="{F4CC160F-1BEC-4F8A-8536-387692FBBAD1}"/>
              </a:ext>
            </a:extLst>
          </p:cNvPr>
          <p:cNvSpPr txBox="1"/>
          <p:nvPr/>
        </p:nvSpPr>
        <p:spPr>
          <a:xfrm>
            <a:off x="6901959" y="3054879"/>
            <a:ext cx="641522" cy="307777"/>
          </a:xfrm>
          <a:prstGeom prst="rect">
            <a:avLst/>
          </a:prstGeom>
          <a:noFill/>
        </p:spPr>
        <p:txBody>
          <a:bodyPr wrap="none" rtlCol="0">
            <a:spAutoFit/>
          </a:bodyPr>
          <a:lstStyle/>
          <a:p>
            <a:r>
              <a:rPr lang="fr-FR" dirty="0"/>
              <a:t>Fork !</a:t>
            </a:r>
          </a:p>
        </p:txBody>
      </p:sp>
    </p:spTree>
    <p:extLst>
      <p:ext uri="{BB962C8B-B14F-4D97-AF65-F5344CB8AC3E}">
        <p14:creationId xmlns:p14="http://schemas.microsoft.com/office/powerpoint/2010/main" val="38678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Preuves 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132688"/>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235" y="4056670"/>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45" y="2016076"/>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2800" dirty="0"/>
              <a:t>La blockchain</a:t>
            </a:r>
            <a:br>
              <a:rPr lang="fr-FR" sz="2800" dirty="0"/>
            </a:br>
            <a:r>
              <a:rPr lang="fr-FR" sz="2800" dirty="0" err="1"/>
              <a:t>Ethereum</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86647" y="486837"/>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pic>
        <p:nvPicPr>
          <p:cNvPr id="1026" name="Picture 2" descr="RÃ©sultat de recherche d'images pour &quot;smart contract&quot;">
            <a:extLst>
              <a:ext uri="{FF2B5EF4-FFF2-40B4-BE49-F238E27FC236}">
                <a16:creationId xmlns:a16="http://schemas.microsoft.com/office/drawing/2014/main" id="{218D5A97-3C67-41C1-8C86-D67337922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4285" y="1322335"/>
            <a:ext cx="2008311" cy="1485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712559-7EFE-49EE-B65B-2446086BF5B1}"/>
              </a:ext>
            </a:extLst>
          </p:cNvPr>
          <p:cNvSpPr/>
          <p:nvPr/>
        </p:nvSpPr>
        <p:spPr>
          <a:xfrm>
            <a:off x="1419624" y="2704800"/>
            <a:ext cx="2773680" cy="738664"/>
          </a:xfrm>
          <a:prstGeom prst="rect">
            <a:avLst/>
          </a:prstGeom>
        </p:spPr>
        <p:txBody>
          <a:bodyPr wrap="square">
            <a:spAutoFit/>
          </a:bodyPr>
          <a:lstStyle/>
          <a:p>
            <a:pPr fontAlgn="ctr"/>
            <a:r>
              <a:rPr lang="fr-FR" dirty="0">
                <a:solidFill>
                  <a:schemeClr val="bg1"/>
                </a:solidFill>
              </a:rPr>
              <a:t>@</a:t>
            </a:r>
            <a:r>
              <a:rPr lang="fr-FR" dirty="0" err="1">
                <a:solidFill>
                  <a:schemeClr val="bg1"/>
                </a:solidFill>
              </a:rPr>
              <a:t>vitalikbuterin</a:t>
            </a:r>
            <a:endParaRPr lang="fr-FR" dirty="0">
              <a:solidFill>
                <a:schemeClr val="bg1"/>
              </a:solidFill>
            </a:endParaRPr>
          </a:p>
          <a:p>
            <a:br>
              <a:rPr lang="fr-FR" dirty="0">
                <a:hlinkClick r:id="rId6"/>
              </a:rPr>
            </a:br>
            <a:endParaRPr lang="fr-FR" dirty="0"/>
          </a:p>
        </p:txBody>
      </p:sp>
      <p:sp>
        <p:nvSpPr>
          <p:cNvPr id="9" name="Rectangle 8">
            <a:extLst>
              <a:ext uri="{FF2B5EF4-FFF2-40B4-BE49-F238E27FC236}">
                <a16:creationId xmlns:a16="http://schemas.microsoft.com/office/drawing/2014/main" id="{C0642CC6-3D36-4CDD-91A4-5DEBDC2E6263}"/>
              </a:ext>
            </a:extLst>
          </p:cNvPr>
          <p:cNvSpPr/>
          <p:nvPr/>
        </p:nvSpPr>
        <p:spPr>
          <a:xfrm>
            <a:off x="503596" y="29821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2015</a:t>
            </a:r>
            <a:endParaRPr lang="fr-FR" dirty="0">
              <a:solidFill>
                <a:schemeClr val="accent1">
                  <a:lumMod val="40000"/>
                  <a:lumOff val="60000"/>
                </a:schemeClr>
              </a:solidFill>
            </a:endParaRPr>
          </a:p>
        </p:txBody>
      </p:sp>
      <p:sp>
        <p:nvSpPr>
          <p:cNvPr id="13" name="ZoneTexte 12">
            <a:extLst>
              <a:ext uri="{FF2B5EF4-FFF2-40B4-BE49-F238E27FC236}">
                <a16:creationId xmlns:a16="http://schemas.microsoft.com/office/drawing/2014/main" id="{0D0BD6FF-A1DA-458F-884B-D38546D60A97}"/>
              </a:ext>
            </a:extLst>
          </p:cNvPr>
          <p:cNvSpPr txBox="1"/>
          <p:nvPr/>
        </p:nvSpPr>
        <p:spPr>
          <a:xfrm>
            <a:off x="4851510" y="3848159"/>
            <a:ext cx="1470274" cy="461665"/>
          </a:xfrm>
          <a:prstGeom prst="rect">
            <a:avLst/>
          </a:prstGeom>
          <a:noFill/>
        </p:spPr>
        <p:txBody>
          <a:bodyPr wrap="none" rtlCol="0">
            <a:spAutoFit/>
          </a:bodyPr>
          <a:lstStyle/>
          <a:p>
            <a:r>
              <a:rPr lang="fr-FR" sz="2400" dirty="0">
                <a:latin typeface="Raleway" panose="020B0604020202020204" charset="0"/>
              </a:rPr>
              <a:t>The DAO</a:t>
            </a:r>
          </a:p>
        </p:txBody>
      </p:sp>
      <p:pic>
        <p:nvPicPr>
          <p:cNvPr id="1028" name="Picture 4" descr="RÃ©sultat de recherche d'images pour &quot;tokens icon crypto&quot;">
            <a:extLst>
              <a:ext uri="{FF2B5EF4-FFF2-40B4-BE49-F238E27FC236}">
                <a16:creationId xmlns:a16="http://schemas.microsoft.com/office/drawing/2014/main" id="{58228DF8-8E2C-4BE1-A544-8C8FDF514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0836" y="1324711"/>
            <a:ext cx="1317827" cy="152868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D4A7F9B9-E9CA-4BB6-9E75-2FC34DCD2228}"/>
              </a:ext>
            </a:extLst>
          </p:cNvPr>
          <p:cNvSpPr txBox="1"/>
          <p:nvPr/>
        </p:nvSpPr>
        <p:spPr>
          <a:xfrm>
            <a:off x="4851510" y="3212631"/>
            <a:ext cx="4116833" cy="461665"/>
          </a:xfrm>
          <a:prstGeom prst="rect">
            <a:avLst/>
          </a:prstGeom>
          <a:noFill/>
        </p:spPr>
        <p:txBody>
          <a:bodyPr wrap="none" rtlCol="0">
            <a:spAutoFit/>
          </a:bodyPr>
          <a:lstStyle/>
          <a:p>
            <a:r>
              <a:rPr lang="fr-FR" sz="2400" dirty="0">
                <a:latin typeface="Raleway" panose="020B0604020202020204" charset="0"/>
              </a:rPr>
              <a:t>L’</a:t>
            </a:r>
            <a:r>
              <a:rPr lang="fr-FR" sz="2400" dirty="0" err="1">
                <a:latin typeface="Raleway" panose="020B0604020202020204" charset="0"/>
              </a:rPr>
              <a:t>Ethereum</a:t>
            </a:r>
            <a:r>
              <a:rPr lang="fr-FR" sz="2400" dirty="0">
                <a:latin typeface="Raleway" panose="020B0604020202020204" charset="0"/>
              </a:rPr>
              <a:t> Virtual Machine</a:t>
            </a: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600" dirty="0"/>
              <a:t>Qui </a:t>
            </a:r>
            <a:r>
              <a:rPr lang="en-US" sz="3600" dirty="0" err="1"/>
              <a:t>sommes</a:t>
            </a:r>
            <a:r>
              <a:rPr lang="en-US" sz="3600" dirty="0"/>
              <a:t>-nous ?</a:t>
            </a:r>
            <a:endParaRPr sz="3600" dirty="0"/>
          </a:p>
        </p:txBody>
      </p:sp>
      <p:sp>
        <p:nvSpPr>
          <p:cNvPr id="89" name="Shape 89"/>
          <p:cNvSpPr txBox="1">
            <a:spLocks noGrp="1"/>
          </p:cNvSpPr>
          <p:nvPr>
            <p:ph type="body" idx="1"/>
          </p:nvPr>
        </p:nvSpPr>
        <p:spPr>
          <a:xfrm>
            <a:off x="4883150" y="246063"/>
            <a:ext cx="3932100" cy="40512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endParaRPr/>
          </a:p>
        </p:txBody>
      </p:sp>
      <p:sp>
        <p:nvSpPr>
          <p:cNvPr id="90" name="Shape 90"/>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rtl="0">
              <a:spcBef>
                <a:spcPts val="1000"/>
              </a:spcBef>
              <a:spcAft>
                <a:spcPts val="0"/>
              </a:spcAft>
              <a:buNone/>
            </a:pPr>
            <a:r>
              <a:rPr lang="en-US"/>
              <a:t>SOAT</a:t>
            </a:r>
            <a:endParaRPr/>
          </a:p>
        </p:txBody>
      </p:sp>
      <p:pic>
        <p:nvPicPr>
          <p:cNvPr id="91" name="Shape 91"/>
          <p:cNvPicPr preferRelativeResize="0"/>
          <p:nvPr/>
        </p:nvPicPr>
        <p:blipFill rotWithShape="1">
          <a:blip r:embed="rId3">
            <a:alphaModFix/>
          </a:blip>
          <a:srcRect l="7236" r="7227"/>
          <a:stretch/>
        </p:blipFill>
        <p:spPr>
          <a:xfrm>
            <a:off x="4549925" y="-1150"/>
            <a:ext cx="4608000" cy="4579250"/>
          </a:xfrm>
          <a:prstGeom prst="rect">
            <a:avLst/>
          </a:prstGeom>
          <a:noFill/>
          <a:ln>
            <a:noFill/>
          </a:ln>
        </p:spPr>
      </p:pic>
      <p:sp>
        <p:nvSpPr>
          <p:cNvPr id="92" name="Shape 92"/>
          <p:cNvSpPr txBox="1"/>
          <p:nvPr/>
        </p:nvSpPr>
        <p:spPr>
          <a:xfrm>
            <a:off x="4830125" y="291475"/>
            <a:ext cx="4047600" cy="3726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sz="2000">
                <a:solidFill>
                  <a:schemeClr val="lt1"/>
                </a:solidFill>
                <a:latin typeface="Raleway SemiBold"/>
                <a:ea typeface="Raleway SemiBold"/>
                <a:cs typeface="Raleway SemiBold"/>
                <a:sym typeface="Raleway SemiBold"/>
              </a:rPr>
              <a:t>Depuis </a:t>
            </a:r>
            <a:r>
              <a:rPr lang="en-US" sz="2000">
                <a:solidFill>
                  <a:schemeClr val="accent1"/>
                </a:solidFill>
                <a:latin typeface="Raleway ExtraBold"/>
                <a:ea typeface="Raleway ExtraBold"/>
                <a:cs typeface="Raleway ExtraBold"/>
                <a:sym typeface="Raleway ExtraBold"/>
              </a:rPr>
              <a:t>plus de 15 ans</a:t>
            </a:r>
            <a:r>
              <a:rPr lang="en-US" sz="2000">
                <a:solidFill>
                  <a:schemeClr val="lt1"/>
                </a:solidFill>
                <a:latin typeface="Raleway SemiBold"/>
                <a:ea typeface="Raleway SemiBold"/>
                <a:cs typeface="Raleway SemiBold"/>
                <a:sym typeface="Raleway SemiBold"/>
              </a:rPr>
              <a:t>,</a:t>
            </a:r>
            <a:endParaRPr sz="2000">
              <a:solidFill>
                <a:schemeClr val="lt1"/>
              </a:solidFill>
              <a:latin typeface="Raleway SemiBold"/>
              <a:ea typeface="Raleway SemiBold"/>
              <a:cs typeface="Raleway SemiBold"/>
              <a:sym typeface="Raleway SemiBold"/>
            </a:endParaRPr>
          </a:p>
          <a:p>
            <a:pPr marL="0" lvl="0" indent="0" rtl="0">
              <a:spcBef>
                <a:spcPts val="1300"/>
              </a:spcBef>
              <a:spcAft>
                <a:spcPts val="0"/>
              </a:spcAft>
              <a:buClr>
                <a:schemeClr val="dk1"/>
              </a:buClr>
              <a:buSzPts val="1100"/>
              <a:buFont typeface="Arial"/>
              <a:buNone/>
            </a:pPr>
            <a:r>
              <a:rPr lang="en-US" sz="2000">
                <a:solidFill>
                  <a:schemeClr val="lt1"/>
                </a:solidFill>
                <a:latin typeface="Raleway SemiBold"/>
                <a:ea typeface="Raleway SemiBold"/>
                <a:cs typeface="Raleway SemiBold"/>
                <a:sym typeface="Raleway SemiBold"/>
              </a:rPr>
              <a:t>SOAT, Cabinet de </a:t>
            </a:r>
            <a:r>
              <a:rPr lang="en-US" sz="2000">
                <a:solidFill>
                  <a:schemeClr val="accent1"/>
                </a:solidFill>
                <a:latin typeface="Raleway ExtraBold"/>
                <a:ea typeface="Raleway ExtraBold"/>
                <a:cs typeface="Raleway ExtraBold"/>
                <a:sym typeface="Raleway ExtraBold"/>
              </a:rPr>
              <a:t>conseil IT</a:t>
            </a:r>
            <a:r>
              <a:rPr lang="en-US" sz="2000">
                <a:solidFill>
                  <a:schemeClr val="lt1"/>
                </a:solidFill>
                <a:latin typeface="Raleway SemiBold"/>
                <a:ea typeface="Raleway SemiBold"/>
                <a:cs typeface="Raleway SemiBold"/>
                <a:sym typeface="Raleway SemiBold"/>
              </a:rPr>
              <a:t> et </a:t>
            </a:r>
            <a:r>
              <a:rPr lang="en-US" sz="2000">
                <a:solidFill>
                  <a:schemeClr val="accent1"/>
                </a:solidFill>
                <a:latin typeface="Raleway ExtraBold"/>
                <a:ea typeface="Raleway ExtraBold"/>
                <a:cs typeface="Raleway ExtraBold"/>
                <a:sym typeface="Raleway ExtraBold"/>
              </a:rPr>
              <a:t>Agilité</a:t>
            </a:r>
            <a:r>
              <a:rPr lang="en-US" sz="2000">
                <a:solidFill>
                  <a:schemeClr val="lt1"/>
                </a:solidFill>
                <a:latin typeface="Raleway SemiBold"/>
                <a:ea typeface="Raleway SemiBold"/>
                <a:cs typeface="Raleway SemiBold"/>
                <a:sym typeface="Raleway SemiBold"/>
              </a:rPr>
              <a:t>, réunit </a:t>
            </a:r>
            <a:endParaRPr sz="2000">
              <a:solidFill>
                <a:schemeClr val="dk1"/>
              </a:solidFill>
              <a:latin typeface="Raleway Medium"/>
              <a:ea typeface="Raleway Medium"/>
              <a:cs typeface="Raleway Medium"/>
              <a:sym typeface="Raleway Medium"/>
            </a:endParaRPr>
          </a:p>
          <a:p>
            <a:pPr marL="0" lvl="0" indent="0" rtl="0">
              <a:spcBef>
                <a:spcPts val="1300"/>
              </a:spcBef>
              <a:spcAft>
                <a:spcPts val="0"/>
              </a:spcAft>
              <a:buClr>
                <a:schemeClr val="dk1"/>
              </a:buClr>
              <a:buSzPts val="1100"/>
              <a:buFont typeface="Arial"/>
              <a:buNone/>
            </a:pPr>
            <a:r>
              <a:rPr lang="en-US" sz="2000">
                <a:solidFill>
                  <a:schemeClr val="accent1"/>
                </a:solidFill>
                <a:latin typeface="Raleway ExtraBold"/>
                <a:ea typeface="Raleway ExtraBold"/>
                <a:cs typeface="Raleway ExtraBold"/>
                <a:sym typeface="Raleway ExtraBold"/>
              </a:rPr>
              <a:t>une équipe de 360 </a:t>
            </a:r>
            <a:r>
              <a:rPr lang="en-US" sz="2000">
                <a:solidFill>
                  <a:schemeClr val="lt1"/>
                </a:solidFill>
                <a:latin typeface="Raleway SemiBold"/>
                <a:ea typeface="Raleway SemiBold"/>
                <a:cs typeface="Raleway SemiBold"/>
                <a:sym typeface="Raleway SemiBold"/>
              </a:rPr>
              <a:t>collaborateurs de </a:t>
            </a:r>
            <a:r>
              <a:rPr lang="en-US" sz="2000">
                <a:solidFill>
                  <a:schemeClr val="accent1"/>
                </a:solidFill>
                <a:latin typeface="Raleway ExtraBold"/>
                <a:ea typeface="Raleway ExtraBold"/>
                <a:cs typeface="Raleway ExtraBold"/>
                <a:sym typeface="Raleway ExtraBold"/>
              </a:rPr>
              <a:t>talent</a:t>
            </a:r>
            <a:r>
              <a:rPr lang="en-US" sz="2000">
                <a:solidFill>
                  <a:schemeClr val="accent1"/>
                </a:solidFill>
                <a:latin typeface="Raleway SemiBold"/>
                <a:ea typeface="Raleway SemiBold"/>
                <a:cs typeface="Raleway SemiBold"/>
                <a:sym typeface="Raleway SemiBold"/>
              </a:rPr>
              <a:t> </a:t>
            </a:r>
            <a:endParaRPr sz="2000">
              <a:solidFill>
                <a:schemeClr val="accent1"/>
              </a:solidFill>
              <a:latin typeface="Raleway SemiBold"/>
              <a:ea typeface="Raleway SemiBold"/>
              <a:cs typeface="Raleway SemiBold"/>
              <a:sym typeface="Raleway SemiBold"/>
            </a:endParaRPr>
          </a:p>
          <a:p>
            <a:pPr marL="0" lvl="0" indent="0" rtl="0">
              <a:spcBef>
                <a:spcPts val="1300"/>
              </a:spcBef>
              <a:spcAft>
                <a:spcPts val="0"/>
              </a:spcAft>
              <a:buClr>
                <a:schemeClr val="dk1"/>
              </a:buClr>
              <a:buSzPts val="1100"/>
              <a:buFont typeface="Arial"/>
              <a:buNone/>
            </a:pPr>
            <a:r>
              <a:rPr lang="en-US" sz="2000">
                <a:solidFill>
                  <a:schemeClr val="lt1"/>
                </a:solidFill>
                <a:latin typeface="Raleway SemiBold"/>
                <a:ea typeface="Raleway SemiBold"/>
                <a:cs typeface="Raleway SemiBold"/>
                <a:sym typeface="Raleway SemiBold"/>
              </a:rPr>
              <a:t>qui </a:t>
            </a:r>
            <a:r>
              <a:rPr lang="en-US" sz="2000">
                <a:solidFill>
                  <a:schemeClr val="accent1"/>
                </a:solidFill>
                <a:latin typeface="Raleway ExtraBold"/>
                <a:ea typeface="Raleway ExtraBold"/>
                <a:cs typeface="Raleway ExtraBold"/>
                <a:sym typeface="Raleway ExtraBold"/>
              </a:rPr>
              <a:t>s’adaptent chaque jour</a:t>
            </a:r>
            <a:r>
              <a:rPr lang="en-US" sz="2000">
                <a:solidFill>
                  <a:schemeClr val="lt1"/>
                </a:solidFill>
                <a:latin typeface="Raleway SemiBold"/>
                <a:ea typeface="Raleway SemiBold"/>
                <a:cs typeface="Raleway SemiBold"/>
                <a:sym typeface="Raleway SemiBold"/>
              </a:rPr>
              <a:t> aux problématiques de nos clients par du </a:t>
            </a:r>
            <a:r>
              <a:rPr lang="en-US" sz="2000">
                <a:solidFill>
                  <a:schemeClr val="accent1"/>
                </a:solidFill>
                <a:latin typeface="Raleway ExtraBold"/>
                <a:ea typeface="Raleway ExtraBold"/>
                <a:cs typeface="Raleway ExtraBold"/>
                <a:sym typeface="Raleway ExtraBold"/>
              </a:rPr>
              <a:t>conseil, </a:t>
            </a:r>
            <a:r>
              <a:rPr lang="en-US" sz="2000">
                <a:solidFill>
                  <a:schemeClr val="lt1"/>
                </a:solidFill>
                <a:latin typeface="Raleway SemiBold"/>
                <a:ea typeface="Raleway SemiBold"/>
                <a:cs typeface="Raleway SemiBold"/>
                <a:sym typeface="Raleway SemiBold"/>
              </a:rPr>
              <a:t>du</a:t>
            </a:r>
            <a:r>
              <a:rPr lang="en-US" sz="2000">
                <a:solidFill>
                  <a:schemeClr val="accent1"/>
                </a:solidFill>
                <a:latin typeface="Raleway ExtraBold"/>
                <a:ea typeface="Raleway ExtraBold"/>
                <a:cs typeface="Raleway ExtraBold"/>
                <a:sym typeface="Raleway ExtraBold"/>
              </a:rPr>
              <a:t> développement, </a:t>
            </a:r>
            <a:r>
              <a:rPr lang="en-US" sz="2000">
                <a:solidFill>
                  <a:schemeClr val="lt1"/>
                </a:solidFill>
                <a:latin typeface="Raleway SemiBold"/>
                <a:ea typeface="Raleway SemiBold"/>
                <a:cs typeface="Raleway SemiBold"/>
                <a:sym typeface="Raleway SemiBold"/>
              </a:rPr>
              <a:t>du</a:t>
            </a:r>
            <a:r>
              <a:rPr lang="en-US" sz="2000">
                <a:solidFill>
                  <a:schemeClr val="accent1"/>
                </a:solidFill>
                <a:latin typeface="Raleway ExtraBold"/>
                <a:ea typeface="Raleway ExtraBold"/>
                <a:cs typeface="Raleway ExtraBold"/>
                <a:sym typeface="Raleway ExtraBold"/>
              </a:rPr>
              <a:t> coaching</a:t>
            </a:r>
            <a:r>
              <a:rPr lang="en-US" sz="2000">
                <a:solidFill>
                  <a:schemeClr val="dk1"/>
                </a:solidFill>
                <a:latin typeface="Raleway SemiBold"/>
                <a:ea typeface="Raleway SemiBold"/>
                <a:cs typeface="Raleway SemiBold"/>
                <a:sym typeface="Raleway SemiBold"/>
              </a:rPr>
              <a:t> </a:t>
            </a:r>
            <a:r>
              <a:rPr lang="en-US" sz="2000">
                <a:solidFill>
                  <a:schemeClr val="lt1"/>
                </a:solidFill>
                <a:latin typeface="Raleway SemiBold"/>
                <a:ea typeface="Raleway SemiBold"/>
                <a:cs typeface="Raleway SemiBold"/>
                <a:sym typeface="Raleway SemiBold"/>
              </a:rPr>
              <a:t>et </a:t>
            </a:r>
            <a:r>
              <a:rPr lang="en-US" sz="2000">
                <a:solidFill>
                  <a:schemeClr val="accent1"/>
                </a:solidFill>
                <a:latin typeface="Raleway ExtraBold"/>
                <a:ea typeface="Raleway ExtraBold"/>
                <a:cs typeface="Raleway ExtraBold"/>
                <a:sym typeface="Raleway ExtraBold"/>
              </a:rPr>
              <a:t>des formations.</a:t>
            </a:r>
            <a:endParaRPr sz="2000">
              <a:solidFill>
                <a:schemeClr val="dk1"/>
              </a:solidFill>
            </a:endParaRPr>
          </a:p>
          <a:p>
            <a:pPr marL="0" lvl="0" indent="0" rtl="0">
              <a:spcBef>
                <a:spcPts val="1000"/>
              </a:spcBef>
              <a:spcAft>
                <a:spcPts val="0"/>
              </a:spcAft>
              <a:buNone/>
            </a:pPr>
            <a:endParaRPr sz="2000">
              <a:solidFill>
                <a:schemeClr val="lt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359487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0601A4-1602-4FCE-963F-4A02A3BB6E3C}"/>
              </a:ext>
            </a:extLst>
          </p:cNvPr>
          <p:cNvSpPr>
            <a:spLocks noGrp="1"/>
          </p:cNvSpPr>
          <p:nvPr>
            <p:ph type="title"/>
          </p:nvPr>
        </p:nvSpPr>
        <p:spPr>
          <a:xfrm>
            <a:off x="479250" y="313600"/>
            <a:ext cx="8185500" cy="501900"/>
          </a:xfrm>
        </p:spPr>
        <p:txBody>
          <a:bodyPr/>
          <a:lstStyle/>
          <a:p>
            <a:r>
              <a:rPr lang="fr-FR" dirty="0"/>
              <a:t>Blockchain + </a:t>
            </a:r>
            <a:r>
              <a:rPr lang="fr-FR" dirty="0" err="1"/>
              <a:t>BigData</a:t>
            </a:r>
            <a:r>
              <a:rPr lang="fr-FR" dirty="0"/>
              <a:t> = ?</a:t>
            </a:r>
          </a:p>
        </p:txBody>
      </p:sp>
      <p:sp>
        <p:nvSpPr>
          <p:cNvPr id="5" name="Shape 88">
            <a:extLst>
              <a:ext uri="{FF2B5EF4-FFF2-40B4-BE49-F238E27FC236}">
                <a16:creationId xmlns:a16="http://schemas.microsoft.com/office/drawing/2014/main" id="{361DEB20-FF3C-4009-BD2A-1104011835C1}"/>
              </a:ext>
            </a:extLst>
          </p:cNvPr>
          <p:cNvSpPr txBox="1">
            <a:spLocks/>
          </p:cNvSpPr>
          <p:nvPr/>
        </p:nvSpPr>
        <p:spPr>
          <a:xfrm>
            <a:off x="479250" y="14373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Provenance des données</a:t>
            </a:r>
          </a:p>
        </p:txBody>
      </p:sp>
      <p:sp>
        <p:nvSpPr>
          <p:cNvPr id="6" name="Shape 88">
            <a:extLst>
              <a:ext uri="{FF2B5EF4-FFF2-40B4-BE49-F238E27FC236}">
                <a16:creationId xmlns:a16="http://schemas.microsoft.com/office/drawing/2014/main" id="{68088D07-8306-463F-91EA-6031CFCCE091}"/>
              </a:ext>
            </a:extLst>
          </p:cNvPr>
          <p:cNvSpPr txBox="1">
            <a:spLocks/>
          </p:cNvSpPr>
          <p:nvPr/>
        </p:nvSpPr>
        <p:spPr>
          <a:xfrm>
            <a:off x="479250" y="19711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Transparence</a:t>
            </a:r>
          </a:p>
        </p:txBody>
      </p:sp>
      <p:sp>
        <p:nvSpPr>
          <p:cNvPr id="7" name="Shape 88">
            <a:extLst>
              <a:ext uri="{FF2B5EF4-FFF2-40B4-BE49-F238E27FC236}">
                <a16:creationId xmlns:a16="http://schemas.microsoft.com/office/drawing/2014/main" id="{6747AD9C-D7D3-4C9F-9B3C-E4407DB043D4}"/>
              </a:ext>
            </a:extLst>
          </p:cNvPr>
          <p:cNvSpPr txBox="1">
            <a:spLocks/>
          </p:cNvSpPr>
          <p:nvPr/>
        </p:nvSpPr>
        <p:spPr>
          <a:xfrm>
            <a:off x="479250" y="25049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Contrôle d’accès détaillé</a:t>
            </a:r>
          </a:p>
        </p:txBody>
      </p:sp>
      <p:sp>
        <p:nvSpPr>
          <p:cNvPr id="8" name="Shape 88">
            <a:extLst>
              <a:ext uri="{FF2B5EF4-FFF2-40B4-BE49-F238E27FC236}">
                <a16:creationId xmlns:a16="http://schemas.microsoft.com/office/drawing/2014/main" id="{2468AB65-628A-446D-AD08-05B5882A9C2D}"/>
              </a:ext>
            </a:extLst>
          </p:cNvPr>
          <p:cNvSpPr txBox="1">
            <a:spLocks/>
          </p:cNvSpPr>
          <p:nvPr/>
        </p:nvSpPr>
        <p:spPr>
          <a:xfrm>
            <a:off x="479250" y="30387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Propriété des données</a:t>
            </a:r>
          </a:p>
        </p:txBody>
      </p:sp>
      <p:sp>
        <p:nvSpPr>
          <p:cNvPr id="10" name="Shape 88">
            <a:extLst>
              <a:ext uri="{FF2B5EF4-FFF2-40B4-BE49-F238E27FC236}">
                <a16:creationId xmlns:a16="http://schemas.microsoft.com/office/drawing/2014/main" id="{19FC178C-A401-44A2-81CE-EBA882425A8F}"/>
              </a:ext>
            </a:extLst>
          </p:cNvPr>
          <p:cNvSpPr txBox="1">
            <a:spLocks/>
          </p:cNvSpPr>
          <p:nvPr/>
        </p:nvSpPr>
        <p:spPr>
          <a:xfrm>
            <a:off x="5178250" y="2072850"/>
            <a:ext cx="3400600" cy="93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b="1" dirty="0">
                <a:solidFill>
                  <a:schemeClr val="accent2"/>
                </a:solidFill>
              </a:rPr>
              <a:t>Confiance dans les données à exploiter</a:t>
            </a:r>
          </a:p>
        </p:txBody>
      </p:sp>
      <p:sp>
        <p:nvSpPr>
          <p:cNvPr id="13" name="Accolade fermante 12">
            <a:extLst>
              <a:ext uri="{FF2B5EF4-FFF2-40B4-BE49-F238E27FC236}">
                <a16:creationId xmlns:a16="http://schemas.microsoft.com/office/drawing/2014/main" id="{82E77DCD-0C7C-429C-9F3D-0469782A0C64}"/>
              </a:ext>
            </a:extLst>
          </p:cNvPr>
          <p:cNvSpPr/>
          <p:nvPr/>
        </p:nvSpPr>
        <p:spPr>
          <a:xfrm>
            <a:off x="4406900" y="1515925"/>
            <a:ext cx="412750" cy="21116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73952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0601A4-1602-4FCE-963F-4A02A3BB6E3C}"/>
              </a:ext>
            </a:extLst>
          </p:cNvPr>
          <p:cNvSpPr>
            <a:spLocks noGrp="1"/>
          </p:cNvSpPr>
          <p:nvPr>
            <p:ph type="title"/>
          </p:nvPr>
        </p:nvSpPr>
        <p:spPr/>
        <p:txBody>
          <a:bodyPr/>
          <a:lstStyle/>
          <a:p>
            <a:r>
              <a:rPr lang="fr-FR" dirty="0"/>
              <a:t>Cas pratiques</a:t>
            </a:r>
          </a:p>
        </p:txBody>
      </p:sp>
      <p:pic>
        <p:nvPicPr>
          <p:cNvPr id="1034" name="Picture 10" descr="RÃ©sultat de recherche d'images pour &quot;facebook&quot;">
            <a:extLst>
              <a:ext uri="{FF2B5EF4-FFF2-40B4-BE49-F238E27FC236}">
                <a16:creationId xmlns:a16="http://schemas.microsoft.com/office/drawing/2014/main" id="{EEBDDE16-BCF7-4778-8D9B-C7B616E3E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2227" y="815500"/>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Ã©sultat de recherche d'images pour &quot;renault logo&quot;">
            <a:extLst>
              <a:ext uri="{FF2B5EF4-FFF2-40B4-BE49-F238E27FC236}">
                <a16:creationId xmlns:a16="http://schemas.microsoft.com/office/drawing/2014/main" id="{92ADB033-5F0B-400A-A5ED-701D7705F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038" y="1229836"/>
            <a:ext cx="1873250" cy="140493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Ã©sultat de recherche d'images pour &quot;ap hp&quot;">
            <a:extLst>
              <a:ext uri="{FF2B5EF4-FFF2-40B4-BE49-F238E27FC236}">
                <a16:creationId xmlns:a16="http://schemas.microsoft.com/office/drawing/2014/main" id="{9498D643-D71F-4C33-A75B-D46F2ADC7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50" y="2772093"/>
            <a:ext cx="3138114" cy="16414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Ã©sultat de recherche d'images pour &quot;banque de france&quot;">
            <a:extLst>
              <a:ext uri="{FF2B5EF4-FFF2-40B4-BE49-F238E27FC236}">
                <a16:creationId xmlns:a16="http://schemas.microsoft.com/office/drawing/2014/main" id="{08B24205-B65D-41C3-8A6D-36796C6BC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0" y="2968257"/>
            <a:ext cx="3041650" cy="1445311"/>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198336E4-CBDB-462B-96C5-B6B69DC2D45A}"/>
              </a:ext>
            </a:extLst>
          </p:cNvPr>
          <p:cNvPicPr>
            <a:picLocks noChangeAspect="1"/>
          </p:cNvPicPr>
          <p:nvPr/>
        </p:nvPicPr>
        <p:blipFill>
          <a:blip r:embed="rId6"/>
          <a:stretch>
            <a:fillRect/>
          </a:stretch>
        </p:blipFill>
        <p:spPr>
          <a:xfrm>
            <a:off x="1196622" y="1182687"/>
            <a:ext cx="1638477" cy="1638477"/>
          </a:xfrm>
          <a:prstGeom prst="rect">
            <a:avLst/>
          </a:prstGeom>
        </p:spPr>
      </p:pic>
    </p:spTree>
    <p:extLst>
      <p:ext uri="{BB962C8B-B14F-4D97-AF65-F5344CB8AC3E}">
        <p14:creationId xmlns:p14="http://schemas.microsoft.com/office/powerpoint/2010/main" val="4037022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0601A4-1602-4FCE-963F-4A02A3BB6E3C}"/>
              </a:ext>
            </a:extLst>
          </p:cNvPr>
          <p:cNvSpPr>
            <a:spLocks noGrp="1"/>
          </p:cNvSpPr>
          <p:nvPr>
            <p:ph type="title"/>
          </p:nvPr>
        </p:nvSpPr>
        <p:spPr/>
        <p:txBody>
          <a:bodyPr/>
          <a:lstStyle/>
          <a:p>
            <a:r>
              <a:rPr lang="fr-FR" dirty="0"/>
              <a:t>Quid des données sensibles ?</a:t>
            </a:r>
          </a:p>
        </p:txBody>
      </p:sp>
      <p:sp>
        <p:nvSpPr>
          <p:cNvPr id="3" name="Shape 88">
            <a:extLst>
              <a:ext uri="{FF2B5EF4-FFF2-40B4-BE49-F238E27FC236}">
                <a16:creationId xmlns:a16="http://schemas.microsoft.com/office/drawing/2014/main" id="{DEFE06C4-3817-4063-9C86-036B6E3B415B}"/>
              </a:ext>
            </a:extLst>
          </p:cNvPr>
          <p:cNvSpPr txBox="1">
            <a:spLocks/>
          </p:cNvSpPr>
          <p:nvPr/>
        </p:nvSpPr>
        <p:spPr>
          <a:xfrm>
            <a:off x="479250" y="1437350"/>
            <a:ext cx="38324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Garder le tout en clair</a:t>
            </a:r>
          </a:p>
        </p:txBody>
      </p:sp>
      <p:sp>
        <p:nvSpPr>
          <p:cNvPr id="5" name="Shape 88">
            <a:extLst>
              <a:ext uri="{FF2B5EF4-FFF2-40B4-BE49-F238E27FC236}">
                <a16:creationId xmlns:a16="http://schemas.microsoft.com/office/drawing/2014/main" id="{B8310A7A-8C41-4619-8B03-5B53584AB72E}"/>
              </a:ext>
            </a:extLst>
          </p:cNvPr>
          <p:cNvSpPr txBox="1">
            <a:spLocks/>
          </p:cNvSpPr>
          <p:nvPr/>
        </p:nvSpPr>
        <p:spPr>
          <a:xfrm>
            <a:off x="4832352" y="1437350"/>
            <a:ext cx="38324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encoder</a:t>
            </a:r>
          </a:p>
        </p:txBody>
      </p:sp>
      <p:sp>
        <p:nvSpPr>
          <p:cNvPr id="6" name="Shape 88">
            <a:extLst>
              <a:ext uri="{FF2B5EF4-FFF2-40B4-BE49-F238E27FC236}">
                <a16:creationId xmlns:a16="http://schemas.microsoft.com/office/drawing/2014/main" id="{16B49BBF-60D5-495B-BD26-54F60AF39722}"/>
              </a:ext>
            </a:extLst>
          </p:cNvPr>
          <p:cNvSpPr txBox="1">
            <a:spLocks/>
          </p:cNvSpPr>
          <p:nvPr/>
        </p:nvSpPr>
        <p:spPr>
          <a:xfrm>
            <a:off x="479250" y="1980675"/>
            <a:ext cx="38324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Serveurs centralisés</a:t>
            </a:r>
          </a:p>
        </p:txBody>
      </p:sp>
      <p:sp>
        <p:nvSpPr>
          <p:cNvPr id="8" name="Shape 88">
            <a:extLst>
              <a:ext uri="{FF2B5EF4-FFF2-40B4-BE49-F238E27FC236}">
                <a16:creationId xmlns:a16="http://schemas.microsoft.com/office/drawing/2014/main" id="{AEEBE638-6DE7-4A2F-9534-FC81B036599A}"/>
              </a:ext>
            </a:extLst>
          </p:cNvPr>
          <p:cNvSpPr txBox="1">
            <a:spLocks/>
          </p:cNvSpPr>
          <p:nvPr/>
        </p:nvSpPr>
        <p:spPr>
          <a:xfrm>
            <a:off x="4832350" y="2011000"/>
            <a:ext cx="38324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Serveurs décentralisés</a:t>
            </a:r>
          </a:p>
        </p:txBody>
      </p:sp>
      <p:sp>
        <p:nvSpPr>
          <p:cNvPr id="9" name="Shape 88">
            <a:extLst>
              <a:ext uri="{FF2B5EF4-FFF2-40B4-BE49-F238E27FC236}">
                <a16:creationId xmlns:a16="http://schemas.microsoft.com/office/drawing/2014/main" id="{CA471D07-6819-407F-B028-840D16B7EF3C}"/>
              </a:ext>
            </a:extLst>
          </p:cNvPr>
          <p:cNvSpPr txBox="1">
            <a:spLocks/>
          </p:cNvSpPr>
          <p:nvPr/>
        </p:nvSpPr>
        <p:spPr>
          <a:xfrm>
            <a:off x="4832350" y="2773000"/>
            <a:ext cx="38324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Pratiques </a:t>
            </a:r>
            <a:r>
              <a:rPr lang="fr-FR" sz="2400" dirty="0" err="1">
                <a:solidFill>
                  <a:schemeClr val="accent2"/>
                </a:solidFill>
              </a:rPr>
              <a:t>BigData</a:t>
            </a:r>
            <a:r>
              <a:rPr lang="fr-FR" sz="2400" dirty="0">
                <a:solidFill>
                  <a:schemeClr val="accent2"/>
                </a:solidFill>
              </a:rPr>
              <a:t> entravées</a:t>
            </a:r>
          </a:p>
        </p:txBody>
      </p:sp>
    </p:spTree>
    <p:extLst>
      <p:ext uri="{BB962C8B-B14F-4D97-AF65-F5344CB8AC3E}">
        <p14:creationId xmlns:p14="http://schemas.microsoft.com/office/powerpoint/2010/main" val="46712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8">
            <a:extLst>
              <a:ext uri="{FF2B5EF4-FFF2-40B4-BE49-F238E27FC236}">
                <a16:creationId xmlns:a16="http://schemas.microsoft.com/office/drawing/2014/main" id="{1F5A40E7-E9E9-4C71-B803-A75C09C0E09C}"/>
              </a:ext>
            </a:extLst>
          </p:cNvPr>
          <p:cNvSpPr txBox="1">
            <a:spLocks noGrp="1"/>
          </p:cNvSpPr>
          <p:nvPr>
            <p:ph type="title"/>
          </p:nvPr>
        </p:nvSpPr>
        <p:spPr>
          <a:xfrm>
            <a:off x="3099961" y="1738648"/>
            <a:ext cx="2944078" cy="739102"/>
          </a:xfrm>
          <a:prstGeom prst="rect">
            <a:avLst/>
          </a:prstGeom>
        </p:spPr>
        <p:txBody>
          <a:bodyPr spcFirstLastPara="1" wrap="square" lIns="91425" tIns="91425" rIns="91425" bIns="91425" anchor="t" anchorCtr="0">
            <a:noAutofit/>
          </a:bodyPr>
          <a:lstStyle/>
          <a:p>
            <a:r>
              <a:rPr lang="fr-FR" dirty="0"/>
              <a:t>Pause (Q&amp;R)</a:t>
            </a:r>
          </a:p>
        </p:txBody>
      </p:sp>
      <p:sp>
        <p:nvSpPr>
          <p:cNvPr id="6" name="Shape 88">
            <a:extLst>
              <a:ext uri="{FF2B5EF4-FFF2-40B4-BE49-F238E27FC236}">
                <a16:creationId xmlns:a16="http://schemas.microsoft.com/office/drawing/2014/main" id="{BE818490-66D8-47DA-97FD-B753D7547699}"/>
              </a:ext>
            </a:extLst>
          </p:cNvPr>
          <p:cNvSpPr txBox="1">
            <a:spLocks/>
          </p:cNvSpPr>
          <p:nvPr/>
        </p:nvSpPr>
        <p:spPr>
          <a:xfrm>
            <a:off x="5687073" y="3467513"/>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3600" dirty="0">
                <a:solidFill>
                  <a:schemeClr val="bg1">
                    <a:lumMod val="65000"/>
                  </a:schemeClr>
                </a:solidFill>
              </a:rPr>
              <a:t>Bon appétit </a:t>
            </a:r>
            <a:r>
              <a:rPr lang="fr-FR" sz="3600" dirty="0">
                <a:solidFill>
                  <a:schemeClr val="bg1">
                    <a:lumMod val="65000"/>
                  </a:schemeClr>
                </a:solidFill>
                <a:sym typeface="Wingdings" panose="05000000000000000000" pitchFamily="2" charset="2"/>
              </a:rPr>
              <a:t></a:t>
            </a:r>
            <a:endParaRPr lang="fr-FR" sz="3600" dirty="0">
              <a:solidFill>
                <a:schemeClr val="bg1">
                  <a:lumMod val="65000"/>
                </a:schemeClr>
              </a:solidFill>
            </a:endParaRPr>
          </a:p>
        </p:txBody>
      </p:sp>
    </p:spTree>
    <p:extLst>
      <p:ext uri="{BB962C8B-B14F-4D97-AF65-F5344CB8AC3E}">
        <p14:creationId xmlns:p14="http://schemas.microsoft.com/office/powerpoint/2010/main" val="158467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BigChainDB</a:t>
            </a: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err="1"/>
              <a:t>Partie</a:t>
            </a:r>
            <a:r>
              <a:rPr lang="en-US" dirty="0"/>
              <a:t> Technique</a:t>
            </a:r>
            <a:endParaRPr dirty="0"/>
          </a:p>
        </p:txBody>
      </p:sp>
      <p:pic>
        <p:nvPicPr>
          <p:cNvPr id="9222" name="Picture 6" descr="RÃ©sultat de recherche d'images pour &quot;ide icon&quot;">
            <a:extLst>
              <a:ext uri="{FF2B5EF4-FFF2-40B4-BE49-F238E27FC236}">
                <a16:creationId xmlns:a16="http://schemas.microsoft.com/office/drawing/2014/main" id="{387B3311-1116-4273-9F4D-917892AF2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531" y="474951"/>
            <a:ext cx="823549" cy="8235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B17172D-252D-4D22-AB24-60AD6AA7EE06}"/>
              </a:ext>
            </a:extLst>
          </p:cNvPr>
          <p:cNvSpPr/>
          <p:nvPr/>
        </p:nvSpPr>
        <p:spPr>
          <a:xfrm>
            <a:off x="5842810" y="875457"/>
            <a:ext cx="250648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VS Code, Atom, Sublime </a:t>
            </a:r>
            <a:r>
              <a:rPr lang="fr-FR" sz="1100" dirty="0" err="1">
                <a:solidFill>
                  <a:schemeClr val="bg1">
                    <a:lumMod val="65000"/>
                  </a:schemeClr>
                </a:solidFill>
                <a:latin typeface="Raleway" panose="020B0604020202020204" charset="0"/>
              </a:rPr>
              <a:t>Text</a:t>
            </a:r>
            <a:r>
              <a:rPr lang="fr-FR" sz="1100" dirty="0">
                <a:solidFill>
                  <a:schemeClr val="bg1">
                    <a:lumMod val="65000"/>
                  </a:schemeClr>
                </a:solidFill>
                <a:latin typeface="Raleway" panose="020B0604020202020204" charset="0"/>
              </a:rPr>
              <a:t> …</a:t>
            </a:r>
          </a:p>
        </p:txBody>
      </p:sp>
      <p:sp>
        <p:nvSpPr>
          <p:cNvPr id="20" name="Rectangle 19">
            <a:extLst>
              <a:ext uri="{FF2B5EF4-FFF2-40B4-BE49-F238E27FC236}">
                <a16:creationId xmlns:a16="http://schemas.microsoft.com/office/drawing/2014/main" id="{87B35CB3-0820-40DF-9E1A-9A701F2F84D2}"/>
              </a:ext>
            </a:extLst>
          </p:cNvPr>
          <p:cNvSpPr/>
          <p:nvPr/>
        </p:nvSpPr>
        <p:spPr>
          <a:xfrm>
            <a:off x="5842810" y="633706"/>
            <a:ext cx="1934987" cy="307777"/>
          </a:xfrm>
          <a:prstGeom prst="rect">
            <a:avLst/>
          </a:prstGeom>
        </p:spPr>
        <p:txBody>
          <a:bodyPr wrap="square">
            <a:spAutoFit/>
          </a:bodyPr>
          <a:lstStyle/>
          <a:p>
            <a:r>
              <a:rPr lang="fr-FR" dirty="0">
                <a:solidFill>
                  <a:schemeClr val="tx1"/>
                </a:solidFill>
                <a:latin typeface="Raleway" panose="020B0604020202020204" charset="0"/>
              </a:rPr>
              <a:t>L’IDE de votre choix</a:t>
            </a:r>
          </a:p>
        </p:txBody>
      </p:sp>
      <p:sp>
        <p:nvSpPr>
          <p:cNvPr id="21" name="Rectangle 20">
            <a:extLst>
              <a:ext uri="{FF2B5EF4-FFF2-40B4-BE49-F238E27FC236}">
                <a16:creationId xmlns:a16="http://schemas.microsoft.com/office/drawing/2014/main" id="{8D8CBF08-C953-43DF-8746-CDFDE84FCDE6}"/>
              </a:ext>
            </a:extLst>
          </p:cNvPr>
          <p:cNvSpPr/>
          <p:nvPr/>
        </p:nvSpPr>
        <p:spPr>
          <a:xfrm>
            <a:off x="5842810" y="1876963"/>
            <a:ext cx="1934987" cy="307777"/>
          </a:xfrm>
          <a:prstGeom prst="rect">
            <a:avLst/>
          </a:prstGeom>
        </p:spPr>
        <p:txBody>
          <a:bodyPr wrap="square">
            <a:spAutoFit/>
          </a:bodyPr>
          <a:lstStyle/>
          <a:p>
            <a:r>
              <a:rPr lang="fr-FR" dirty="0">
                <a:solidFill>
                  <a:schemeClr val="tx1"/>
                </a:solidFill>
                <a:latin typeface="Raleway" panose="020B0604020202020204" charset="0"/>
              </a:rPr>
              <a:t>Récupérer le projet</a:t>
            </a:r>
          </a:p>
        </p:txBody>
      </p:sp>
      <p:sp>
        <p:nvSpPr>
          <p:cNvPr id="22" name="Rectangle 21">
            <a:extLst>
              <a:ext uri="{FF2B5EF4-FFF2-40B4-BE49-F238E27FC236}">
                <a16:creationId xmlns:a16="http://schemas.microsoft.com/office/drawing/2014/main" id="{C18BA7CF-7C96-4C81-8489-D60B2A8062AF}"/>
              </a:ext>
            </a:extLst>
          </p:cNvPr>
          <p:cNvSpPr/>
          <p:nvPr/>
        </p:nvSpPr>
        <p:spPr>
          <a:xfrm>
            <a:off x="5849789" y="2108540"/>
            <a:ext cx="3088850" cy="600164"/>
          </a:xfrm>
          <a:prstGeom prst="rect">
            <a:avLst/>
          </a:prstGeom>
        </p:spPr>
        <p:txBody>
          <a:bodyPr wrap="square">
            <a:spAutoFit/>
          </a:bodyPr>
          <a:lstStyle/>
          <a:p>
            <a:r>
              <a:rPr lang="fr-FR" sz="1100" b="1" dirty="0">
                <a:solidFill>
                  <a:schemeClr val="bg1">
                    <a:lumMod val="65000"/>
                  </a:schemeClr>
                </a:solidFill>
                <a:latin typeface="Raleway" panose="020B0604020202020204" charset="0"/>
              </a:rPr>
              <a:t>GitHub</a:t>
            </a:r>
            <a:r>
              <a:rPr lang="fr-FR" sz="1100" dirty="0">
                <a:solidFill>
                  <a:schemeClr val="bg1">
                    <a:lumMod val="65000"/>
                  </a:schemeClr>
                </a:solidFill>
                <a:latin typeface="Raleway" panose="020B0604020202020204" charset="0"/>
              </a:rPr>
              <a:t> </a:t>
            </a:r>
            <a:r>
              <a:rPr lang="fr-FR" sz="1100" dirty="0" err="1">
                <a:solidFill>
                  <a:schemeClr val="bg1">
                    <a:lumMod val="65000"/>
                  </a:schemeClr>
                </a:solidFill>
                <a:latin typeface="Raleway" panose="020B0604020202020204" charset="0"/>
              </a:rPr>
              <a:t>PaulFasola</a:t>
            </a:r>
            <a:r>
              <a:rPr lang="fr-FR" sz="1100" dirty="0">
                <a:solidFill>
                  <a:schemeClr val="bg1">
                    <a:lumMod val="65000"/>
                  </a:schemeClr>
                </a:solidFill>
                <a:latin typeface="Raleway" panose="020B0604020202020204" charset="0"/>
              </a:rPr>
              <a:t>/</a:t>
            </a:r>
            <a:r>
              <a:rPr lang="fr-FR" sz="1100" dirty="0" err="1">
                <a:solidFill>
                  <a:schemeClr val="bg1">
                    <a:lumMod val="65000"/>
                  </a:schemeClr>
                </a:solidFill>
                <a:latin typeface="Raleway" panose="020B0604020202020204" charset="0"/>
              </a:rPr>
              <a:t>TechLabsBlockchain</a:t>
            </a:r>
            <a:r>
              <a:rPr lang="fr-FR" sz="1100" dirty="0">
                <a:solidFill>
                  <a:schemeClr val="bg1">
                    <a:lumMod val="65000"/>
                  </a:schemeClr>
                </a:solidFill>
                <a:latin typeface="Raleway" panose="020B0604020202020204" charset="0"/>
              </a:rPr>
              <a:t>/</a:t>
            </a:r>
            <a:r>
              <a:rPr lang="fr-FR" sz="1100" dirty="0" err="1">
                <a:solidFill>
                  <a:schemeClr val="bg1">
                    <a:lumMod val="65000"/>
                  </a:schemeClr>
                </a:solidFill>
                <a:latin typeface="Raleway" panose="020B0604020202020204" charset="0"/>
              </a:rPr>
              <a:t>BigData</a:t>
            </a:r>
            <a:endParaRPr lang="fr-FR" sz="1100" dirty="0">
              <a:solidFill>
                <a:schemeClr val="bg1">
                  <a:lumMod val="65000"/>
                </a:schemeClr>
              </a:solidFill>
              <a:latin typeface="Raleway" panose="020B0604020202020204" charset="0"/>
            </a:endParaRPr>
          </a:p>
          <a:p>
            <a:r>
              <a:rPr lang="fr-FR" sz="1100" dirty="0">
                <a:solidFill>
                  <a:schemeClr val="bg1">
                    <a:lumMod val="65000"/>
                  </a:schemeClr>
                </a:solidFill>
                <a:latin typeface="Raleway" panose="020B0604020202020204" charset="0"/>
              </a:rPr>
              <a:t>Répertoire « </a:t>
            </a:r>
            <a:r>
              <a:rPr lang="fr-FR" sz="1100" dirty="0" err="1">
                <a:solidFill>
                  <a:schemeClr val="bg1">
                    <a:lumMod val="65000"/>
                  </a:schemeClr>
                </a:solidFill>
                <a:latin typeface="Raleway" panose="020B0604020202020204" charset="0"/>
              </a:rPr>
              <a:t>Lab</a:t>
            </a:r>
            <a:r>
              <a:rPr lang="fr-FR" sz="1100" dirty="0">
                <a:solidFill>
                  <a:schemeClr val="bg1">
                    <a:lumMod val="65000"/>
                  </a:schemeClr>
                </a:solidFill>
                <a:latin typeface="Raleway" panose="020B0604020202020204" charset="0"/>
              </a:rPr>
              <a:t> »</a:t>
            </a:r>
          </a:p>
        </p:txBody>
      </p:sp>
      <p:pic>
        <p:nvPicPr>
          <p:cNvPr id="2052" name="Picture 4" descr="RÃ©sultat de recherche d'images pour &quot;github logo&quot;">
            <a:extLst>
              <a:ext uri="{FF2B5EF4-FFF2-40B4-BE49-F238E27FC236}">
                <a16:creationId xmlns:a16="http://schemas.microsoft.com/office/drawing/2014/main" id="{292784EC-82A6-4852-9072-C9EDC3525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282" y="1864263"/>
            <a:ext cx="766046" cy="748503"/>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40E96C52-E72E-49C2-9FE2-1D4ACA1811A0}"/>
              </a:ext>
            </a:extLst>
          </p:cNvPr>
          <p:cNvSpPr txBox="1"/>
          <p:nvPr/>
        </p:nvSpPr>
        <p:spPr>
          <a:xfrm>
            <a:off x="806139" y="2432523"/>
            <a:ext cx="1909497" cy="369332"/>
          </a:xfrm>
          <a:prstGeom prst="rect">
            <a:avLst/>
          </a:prstGeom>
          <a:noFill/>
        </p:spPr>
        <p:txBody>
          <a:bodyPr wrap="none" rtlCol="0">
            <a:spAutoFit/>
          </a:bodyPr>
          <a:lstStyle/>
          <a:p>
            <a:r>
              <a:rPr lang="fr-FR" sz="1800" dirty="0">
                <a:solidFill>
                  <a:schemeClr val="bg1"/>
                </a:solidFill>
              </a:rPr>
              <a:t>☑ </a:t>
            </a:r>
            <a:r>
              <a:rPr lang="fr-FR" sz="1800" dirty="0">
                <a:solidFill>
                  <a:schemeClr val="bg1"/>
                </a:solidFill>
                <a:latin typeface="Raleway" panose="020B0503030101060003" pitchFamily="34" charset="0"/>
              </a:rPr>
              <a:t>Décentralisé</a:t>
            </a:r>
          </a:p>
        </p:txBody>
      </p:sp>
      <p:sp>
        <p:nvSpPr>
          <p:cNvPr id="25" name="ZoneTexte 24">
            <a:extLst>
              <a:ext uri="{FF2B5EF4-FFF2-40B4-BE49-F238E27FC236}">
                <a16:creationId xmlns:a16="http://schemas.microsoft.com/office/drawing/2014/main" id="{43B44F66-4B00-42E2-9549-6F9E278735AC}"/>
              </a:ext>
            </a:extLst>
          </p:cNvPr>
          <p:cNvSpPr txBox="1"/>
          <p:nvPr/>
        </p:nvSpPr>
        <p:spPr>
          <a:xfrm>
            <a:off x="806139" y="2843965"/>
            <a:ext cx="2157963" cy="369332"/>
          </a:xfrm>
          <a:prstGeom prst="rect">
            <a:avLst/>
          </a:prstGeom>
          <a:noFill/>
        </p:spPr>
        <p:txBody>
          <a:bodyPr wrap="none" rtlCol="0">
            <a:spAutoFit/>
          </a:bodyPr>
          <a:lstStyle/>
          <a:p>
            <a:r>
              <a:rPr lang="fr-FR" sz="1800" dirty="0">
                <a:solidFill>
                  <a:schemeClr val="bg1"/>
                </a:solidFill>
              </a:rPr>
              <a:t>☑ </a:t>
            </a:r>
            <a:r>
              <a:rPr lang="fr-FR" sz="1800" dirty="0">
                <a:solidFill>
                  <a:schemeClr val="bg1"/>
                </a:solidFill>
                <a:latin typeface="Raleway" panose="020B0503030101060003" pitchFamily="34" charset="0"/>
              </a:rPr>
              <a:t>Public ou privé</a:t>
            </a:r>
          </a:p>
        </p:txBody>
      </p:sp>
      <p:sp>
        <p:nvSpPr>
          <p:cNvPr id="26" name="ZoneTexte 25">
            <a:extLst>
              <a:ext uri="{FF2B5EF4-FFF2-40B4-BE49-F238E27FC236}">
                <a16:creationId xmlns:a16="http://schemas.microsoft.com/office/drawing/2014/main" id="{2654E553-A432-4B89-85DB-F587007118A4}"/>
              </a:ext>
            </a:extLst>
          </p:cNvPr>
          <p:cNvSpPr txBox="1"/>
          <p:nvPr/>
        </p:nvSpPr>
        <p:spPr>
          <a:xfrm>
            <a:off x="806139" y="1987374"/>
            <a:ext cx="1967205" cy="369332"/>
          </a:xfrm>
          <a:prstGeom prst="rect">
            <a:avLst/>
          </a:prstGeom>
          <a:noFill/>
        </p:spPr>
        <p:txBody>
          <a:bodyPr wrap="none" rtlCol="0">
            <a:spAutoFit/>
          </a:bodyPr>
          <a:lstStyle/>
          <a:p>
            <a:r>
              <a:rPr lang="fr-FR" sz="1800" dirty="0">
                <a:solidFill>
                  <a:schemeClr val="bg1"/>
                </a:solidFill>
                <a:latin typeface="Raleway" panose="020B0604020202020204" charset="0"/>
              </a:rPr>
              <a:t>☑ Open Source</a:t>
            </a:r>
          </a:p>
        </p:txBody>
      </p:sp>
      <p:sp>
        <p:nvSpPr>
          <p:cNvPr id="27" name="ZoneTexte 26">
            <a:extLst>
              <a:ext uri="{FF2B5EF4-FFF2-40B4-BE49-F238E27FC236}">
                <a16:creationId xmlns:a16="http://schemas.microsoft.com/office/drawing/2014/main" id="{E720166E-C8D0-4AD3-8A1A-D29207AC89C3}"/>
              </a:ext>
            </a:extLst>
          </p:cNvPr>
          <p:cNvSpPr txBox="1"/>
          <p:nvPr/>
        </p:nvSpPr>
        <p:spPr>
          <a:xfrm>
            <a:off x="806139" y="3253581"/>
            <a:ext cx="2818400" cy="369332"/>
          </a:xfrm>
          <a:prstGeom prst="rect">
            <a:avLst/>
          </a:prstGeom>
          <a:noFill/>
        </p:spPr>
        <p:txBody>
          <a:bodyPr wrap="none" rtlCol="0">
            <a:spAutoFit/>
          </a:bodyPr>
          <a:lstStyle/>
          <a:p>
            <a:r>
              <a:rPr lang="fr-FR" sz="1800" dirty="0">
                <a:solidFill>
                  <a:schemeClr val="bg1"/>
                </a:solidFill>
              </a:rPr>
              <a:t>☑ </a:t>
            </a:r>
            <a:r>
              <a:rPr lang="fr-FR" sz="1800" dirty="0">
                <a:solidFill>
                  <a:schemeClr val="bg1"/>
                </a:solidFill>
                <a:latin typeface="Raleway" panose="020B0503030101060003" pitchFamily="34" charset="0"/>
              </a:rPr>
              <a:t>Embarque MongoDB</a:t>
            </a:r>
          </a:p>
        </p:txBody>
      </p:sp>
      <p:pic>
        <p:nvPicPr>
          <p:cNvPr id="2054" name="Picture 6" descr="RÃ©sultat de recherche d'images pour &quot;bigchaindb logo&quot;">
            <a:extLst>
              <a:ext uri="{FF2B5EF4-FFF2-40B4-BE49-F238E27FC236}">
                <a16:creationId xmlns:a16="http://schemas.microsoft.com/office/drawing/2014/main" id="{6B0C15E6-4D9C-4C3A-9995-D4FB882DE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6531" y="3248379"/>
            <a:ext cx="823549" cy="82354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8E96BAA2-DBA0-432E-BAAD-FBA966783521}"/>
              </a:ext>
            </a:extLst>
          </p:cNvPr>
          <p:cNvSpPr/>
          <p:nvPr/>
        </p:nvSpPr>
        <p:spPr>
          <a:xfrm>
            <a:off x="5849789" y="3238935"/>
            <a:ext cx="1934987" cy="307777"/>
          </a:xfrm>
          <a:prstGeom prst="rect">
            <a:avLst/>
          </a:prstGeom>
        </p:spPr>
        <p:txBody>
          <a:bodyPr wrap="square">
            <a:spAutoFit/>
          </a:bodyPr>
          <a:lstStyle/>
          <a:p>
            <a:r>
              <a:rPr lang="fr-FR" dirty="0">
                <a:solidFill>
                  <a:schemeClr val="tx1"/>
                </a:solidFill>
                <a:latin typeface="Raleway" panose="020B0604020202020204" charset="0"/>
              </a:rPr>
              <a:t>Créer un compte</a:t>
            </a:r>
          </a:p>
        </p:txBody>
      </p:sp>
      <p:sp>
        <p:nvSpPr>
          <p:cNvPr id="31" name="Rectangle 30">
            <a:extLst>
              <a:ext uri="{FF2B5EF4-FFF2-40B4-BE49-F238E27FC236}">
                <a16:creationId xmlns:a16="http://schemas.microsoft.com/office/drawing/2014/main" id="{BB02A9B7-0D78-4C8F-A95A-8CDA3DBFCAD8}"/>
              </a:ext>
            </a:extLst>
          </p:cNvPr>
          <p:cNvSpPr/>
          <p:nvPr/>
        </p:nvSpPr>
        <p:spPr>
          <a:xfrm>
            <a:off x="5849789" y="3471764"/>
            <a:ext cx="3088850" cy="430887"/>
          </a:xfrm>
          <a:prstGeom prst="rect">
            <a:avLst/>
          </a:prstGeom>
        </p:spPr>
        <p:txBody>
          <a:bodyPr wrap="square">
            <a:spAutoFit/>
          </a:bodyPr>
          <a:lstStyle/>
          <a:p>
            <a:r>
              <a:rPr lang="fr-FR" sz="1100" b="1" dirty="0" err="1">
                <a:solidFill>
                  <a:schemeClr val="bg1">
                    <a:lumMod val="65000"/>
                  </a:schemeClr>
                </a:solidFill>
                <a:latin typeface="Raleway" panose="020B0604020202020204" charset="0"/>
              </a:rPr>
              <a:t>BigChainDB</a:t>
            </a:r>
            <a:r>
              <a:rPr lang="fr-FR" sz="1100" dirty="0">
                <a:solidFill>
                  <a:schemeClr val="bg1">
                    <a:lumMod val="65000"/>
                  </a:schemeClr>
                </a:solidFill>
                <a:latin typeface="Raleway" panose="020B0604020202020204" charset="0"/>
              </a:rPr>
              <a:t> </a:t>
            </a:r>
          </a:p>
          <a:p>
            <a:r>
              <a:rPr lang="fr-FR" sz="1100" dirty="0">
                <a:solidFill>
                  <a:schemeClr val="bg1">
                    <a:lumMod val="75000"/>
                  </a:schemeClr>
                </a:solidFill>
                <a:latin typeface="Raleway" panose="020B0604020202020204" charset="0"/>
              </a:rPr>
              <a:t>https://www.bigchaindb.com</a:t>
            </a:r>
          </a:p>
        </p:txBody>
      </p:sp>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8">
            <a:extLst>
              <a:ext uri="{FF2B5EF4-FFF2-40B4-BE49-F238E27FC236}">
                <a16:creationId xmlns:a16="http://schemas.microsoft.com/office/drawing/2014/main" id="{1F5A40E7-E9E9-4C71-B803-A75C09C0E09C}"/>
              </a:ext>
            </a:extLst>
          </p:cNvPr>
          <p:cNvSpPr txBox="1">
            <a:spLocks noGrp="1"/>
          </p:cNvSpPr>
          <p:nvPr>
            <p:ph type="title"/>
          </p:nvPr>
        </p:nvSpPr>
        <p:spPr>
          <a:xfrm>
            <a:off x="439309" y="2124316"/>
            <a:ext cx="6037692" cy="739102"/>
          </a:xfrm>
          <a:prstGeom prst="rect">
            <a:avLst/>
          </a:prstGeom>
        </p:spPr>
        <p:txBody>
          <a:bodyPr spcFirstLastPara="1" wrap="square" lIns="91425" tIns="91425" rIns="91425" bIns="91425" anchor="t" anchorCtr="0">
            <a:noAutofit/>
          </a:bodyPr>
          <a:lstStyle/>
          <a:p>
            <a:r>
              <a:rPr lang="fr-FR" sz="2400" dirty="0"/>
              <a:t>2 types de transaction: </a:t>
            </a:r>
            <a:r>
              <a:rPr lang="fr-FR" sz="2400" dirty="0" err="1"/>
              <a:t>Create</a:t>
            </a:r>
            <a:r>
              <a:rPr lang="fr-FR" sz="2400" dirty="0"/>
              <a:t> &amp; Transfer</a:t>
            </a:r>
          </a:p>
        </p:txBody>
      </p:sp>
      <p:sp>
        <p:nvSpPr>
          <p:cNvPr id="4" name="Shape 88">
            <a:extLst>
              <a:ext uri="{FF2B5EF4-FFF2-40B4-BE49-F238E27FC236}">
                <a16:creationId xmlns:a16="http://schemas.microsoft.com/office/drawing/2014/main" id="{935D3BBA-3D8B-4581-8209-3B9E841CB04F}"/>
              </a:ext>
            </a:extLst>
          </p:cNvPr>
          <p:cNvSpPr txBox="1">
            <a:spLocks/>
          </p:cNvSpPr>
          <p:nvPr/>
        </p:nvSpPr>
        <p:spPr>
          <a:xfrm>
            <a:off x="439309" y="1356204"/>
            <a:ext cx="8952340" cy="739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Biens (assets) et métadonnées (</a:t>
            </a:r>
            <a:r>
              <a:rPr lang="fr-FR" sz="2400" dirty="0" err="1"/>
              <a:t>metadata</a:t>
            </a:r>
            <a:r>
              <a:rPr lang="fr-FR" sz="2400" dirty="0"/>
              <a:t>)</a:t>
            </a:r>
          </a:p>
        </p:txBody>
      </p:sp>
      <p:sp>
        <p:nvSpPr>
          <p:cNvPr id="7" name="Shape 88">
            <a:extLst>
              <a:ext uri="{FF2B5EF4-FFF2-40B4-BE49-F238E27FC236}">
                <a16:creationId xmlns:a16="http://schemas.microsoft.com/office/drawing/2014/main" id="{FB971BB6-6C68-4172-A6C8-95D200C4CDE4}"/>
              </a:ext>
            </a:extLst>
          </p:cNvPr>
          <p:cNvSpPr txBox="1">
            <a:spLocks/>
          </p:cNvSpPr>
          <p:nvPr/>
        </p:nvSpPr>
        <p:spPr>
          <a:xfrm>
            <a:off x="439309" y="3051682"/>
            <a:ext cx="5339189" cy="58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La notion d’Input / Output</a:t>
            </a:r>
          </a:p>
        </p:txBody>
      </p:sp>
      <p:sp>
        <p:nvSpPr>
          <p:cNvPr id="8" name="Shape 88">
            <a:extLst>
              <a:ext uri="{FF2B5EF4-FFF2-40B4-BE49-F238E27FC236}">
                <a16:creationId xmlns:a16="http://schemas.microsoft.com/office/drawing/2014/main" id="{070C6BA1-CE4F-4818-A73C-C8B8385CC191}"/>
              </a:ext>
            </a:extLst>
          </p:cNvPr>
          <p:cNvSpPr txBox="1">
            <a:spLocks/>
          </p:cNvSpPr>
          <p:nvPr/>
        </p:nvSpPr>
        <p:spPr>
          <a:xfrm>
            <a:off x="439309" y="257220"/>
            <a:ext cx="8952340" cy="739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95000"/>
                    <a:lumOff val="5000"/>
                  </a:schemeClr>
                </a:solidFill>
              </a:rPr>
              <a:t>BigChainDB</a:t>
            </a:r>
            <a:r>
              <a:rPr lang="fr-FR" dirty="0">
                <a:solidFill>
                  <a:schemeClr val="tx1">
                    <a:lumMod val="95000"/>
                    <a:lumOff val="5000"/>
                  </a:schemeClr>
                </a:solidFill>
              </a:rPr>
              <a:t>  </a:t>
            </a:r>
            <a:r>
              <a:rPr lang="fr-FR" dirty="0"/>
              <a:t> </a:t>
            </a:r>
            <a:r>
              <a:rPr lang="fr-FR" sz="3200" dirty="0"/>
              <a:t>Concepts clés</a:t>
            </a:r>
          </a:p>
        </p:txBody>
      </p:sp>
    </p:spTree>
    <p:extLst>
      <p:ext uri="{BB962C8B-B14F-4D97-AF65-F5344CB8AC3E}">
        <p14:creationId xmlns:p14="http://schemas.microsoft.com/office/powerpoint/2010/main" val="180848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latin typeface="Raleway" panose="020B0604020202020204" charset="0"/>
              </a:rPr>
              <a:t>Vous en voulez plus ?</a:t>
            </a:r>
            <a:endParaRPr dirty="0">
              <a:latin typeface="Raleway" panose="020B0604020202020204" charset="0"/>
            </a:endParaRPr>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fr-FR" dirty="0">
                <a:latin typeface="Raleway" panose="020B0604020202020204" charset="0"/>
              </a:rPr>
              <a:t>Ultime partie</a:t>
            </a:r>
            <a:endParaRPr dirty="0">
              <a:latin typeface="Raleway" panose="020B0604020202020204" charset="0"/>
            </a:endParaRPr>
          </a:p>
        </p:txBody>
      </p:sp>
      <p:sp>
        <p:nvSpPr>
          <p:cNvPr id="5" name="ZoneTexte 4">
            <a:extLst>
              <a:ext uri="{FF2B5EF4-FFF2-40B4-BE49-F238E27FC236}">
                <a16:creationId xmlns:a16="http://schemas.microsoft.com/office/drawing/2014/main" id="{3211C9CA-2F39-4F53-BE5C-BEA6285EC8EA}"/>
              </a:ext>
            </a:extLst>
          </p:cNvPr>
          <p:cNvSpPr txBox="1"/>
          <p:nvPr/>
        </p:nvSpPr>
        <p:spPr>
          <a:xfrm>
            <a:off x="5851544" y="54229"/>
            <a:ext cx="2101857"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DEVELOPPEMENT</a:t>
            </a:r>
          </a:p>
        </p:txBody>
      </p:sp>
      <p:cxnSp>
        <p:nvCxnSpPr>
          <p:cNvPr id="6" name="Connecteur droit 5">
            <a:extLst>
              <a:ext uri="{FF2B5EF4-FFF2-40B4-BE49-F238E27FC236}">
                <a16:creationId xmlns:a16="http://schemas.microsoft.com/office/drawing/2014/main" id="{51C19848-F461-404B-A474-96EF34DB8653}"/>
              </a:ext>
            </a:extLst>
          </p:cNvPr>
          <p:cNvCxnSpPr>
            <a:cxnSpLocks/>
            <a:endCxn id="5" idx="1"/>
          </p:cNvCxnSpPr>
          <p:nvPr/>
        </p:nvCxnSpPr>
        <p:spPr>
          <a:xfrm>
            <a:off x="4785360" y="238895"/>
            <a:ext cx="1066184"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0E82BFD-BAB3-4F0B-942E-61CDA42B1E82}"/>
              </a:ext>
            </a:extLst>
          </p:cNvPr>
          <p:cNvCxnSpPr>
            <a:cxnSpLocks/>
            <a:stCxn id="5" idx="3"/>
          </p:cNvCxnSpPr>
          <p:nvPr/>
        </p:nvCxnSpPr>
        <p:spPr>
          <a:xfrm>
            <a:off x="7953401" y="238895"/>
            <a:ext cx="934371"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7CE7E18-B035-42D5-9513-5C281703728A}"/>
              </a:ext>
            </a:extLst>
          </p:cNvPr>
          <p:cNvSpPr txBox="1"/>
          <p:nvPr/>
        </p:nvSpPr>
        <p:spPr>
          <a:xfrm>
            <a:off x="5823108" y="1579776"/>
            <a:ext cx="2129109"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ENTREPRENARIAT</a:t>
            </a:r>
          </a:p>
        </p:txBody>
      </p:sp>
      <p:cxnSp>
        <p:nvCxnSpPr>
          <p:cNvPr id="9" name="Connecteur droit 8">
            <a:extLst>
              <a:ext uri="{FF2B5EF4-FFF2-40B4-BE49-F238E27FC236}">
                <a16:creationId xmlns:a16="http://schemas.microsoft.com/office/drawing/2014/main" id="{A222A4A5-9552-4B57-A30C-C36F5F66FA4F}"/>
              </a:ext>
            </a:extLst>
          </p:cNvPr>
          <p:cNvCxnSpPr>
            <a:cxnSpLocks/>
            <a:endCxn id="8" idx="1"/>
          </p:cNvCxnSpPr>
          <p:nvPr/>
        </p:nvCxnSpPr>
        <p:spPr>
          <a:xfrm>
            <a:off x="4785360" y="1764442"/>
            <a:ext cx="103774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4657625-FAC0-4D58-BE49-1162AEC88F54}"/>
              </a:ext>
            </a:extLst>
          </p:cNvPr>
          <p:cNvCxnSpPr>
            <a:cxnSpLocks/>
            <a:stCxn id="8" idx="3"/>
          </p:cNvCxnSpPr>
          <p:nvPr/>
        </p:nvCxnSpPr>
        <p:spPr>
          <a:xfrm>
            <a:off x="7952217" y="1764442"/>
            <a:ext cx="907119"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157C3C1-C66E-4753-BDF5-2C3A94B1318A}"/>
              </a:ext>
            </a:extLst>
          </p:cNvPr>
          <p:cNvSpPr txBox="1"/>
          <p:nvPr/>
        </p:nvSpPr>
        <p:spPr>
          <a:xfrm>
            <a:off x="5279156" y="2739774"/>
            <a:ext cx="3300904" cy="369332"/>
          </a:xfrm>
          <a:prstGeom prst="rect">
            <a:avLst/>
          </a:prstGeom>
          <a:noFill/>
        </p:spPr>
        <p:txBody>
          <a:bodyPr wrap="none" rtlCol="0">
            <a:spAutoFit/>
          </a:bodyPr>
          <a:lstStyle/>
          <a:p>
            <a:r>
              <a:rPr lang="fr-FR" sz="1800" dirty="0">
                <a:solidFill>
                  <a:schemeClr val="accent2">
                    <a:lumMod val="40000"/>
                    <a:lumOff val="60000"/>
                  </a:schemeClr>
                </a:solidFill>
                <a:latin typeface="Raleway" panose="020B0604020202020204" charset="0"/>
              </a:rPr>
              <a:t>TRADING/INVESTISSEMENT</a:t>
            </a:r>
            <a:endParaRPr lang="fr-FR" sz="1800" i="1" dirty="0">
              <a:solidFill>
                <a:schemeClr val="accent2">
                  <a:lumMod val="40000"/>
                  <a:lumOff val="60000"/>
                </a:schemeClr>
              </a:solidFill>
              <a:latin typeface="Raleway" panose="020B0604020202020204" charset="0"/>
            </a:endParaRPr>
          </a:p>
        </p:txBody>
      </p:sp>
      <p:cxnSp>
        <p:nvCxnSpPr>
          <p:cNvPr id="12" name="Connecteur droit 11">
            <a:extLst>
              <a:ext uri="{FF2B5EF4-FFF2-40B4-BE49-F238E27FC236}">
                <a16:creationId xmlns:a16="http://schemas.microsoft.com/office/drawing/2014/main" id="{941A5991-0F97-4DC3-8B1A-0056B763196D}"/>
              </a:ext>
            </a:extLst>
          </p:cNvPr>
          <p:cNvCxnSpPr>
            <a:cxnSpLocks/>
            <a:endCxn id="11" idx="1"/>
          </p:cNvCxnSpPr>
          <p:nvPr/>
        </p:nvCxnSpPr>
        <p:spPr>
          <a:xfrm>
            <a:off x="4785360" y="2924440"/>
            <a:ext cx="49379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5677DA9-5931-4A4B-9E81-D29A26E5FCBB}"/>
              </a:ext>
            </a:extLst>
          </p:cNvPr>
          <p:cNvCxnSpPr>
            <a:cxnSpLocks/>
          </p:cNvCxnSpPr>
          <p:nvPr/>
        </p:nvCxnSpPr>
        <p:spPr>
          <a:xfrm flipH="1">
            <a:off x="8511540" y="2924440"/>
            <a:ext cx="37623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961E3-81BA-4EA4-93FE-EF97CA646B46}"/>
              </a:ext>
            </a:extLst>
          </p:cNvPr>
          <p:cNvSpPr/>
          <p:nvPr/>
        </p:nvSpPr>
        <p:spPr>
          <a:xfrm>
            <a:off x="0" y="4202712"/>
            <a:ext cx="3050835" cy="292388"/>
          </a:xfrm>
          <a:prstGeom prst="rect">
            <a:avLst/>
          </a:prstGeom>
        </p:spPr>
        <p:txBody>
          <a:bodyPr wrap="none">
            <a:spAutoFit/>
          </a:bodyPr>
          <a:lstStyle/>
          <a:p>
            <a:r>
              <a:rPr lang="fr-FR" sz="1300" i="1" dirty="0">
                <a:solidFill>
                  <a:schemeClr val="bg1"/>
                </a:solidFill>
                <a:latin typeface="Raleway" panose="020B0604020202020204" charset="0"/>
              </a:rPr>
              <a:t>Sources disponibles dans le repository</a:t>
            </a:r>
          </a:p>
        </p:txBody>
      </p:sp>
      <p:sp>
        <p:nvSpPr>
          <p:cNvPr id="19" name="Rectangle 18">
            <a:extLst>
              <a:ext uri="{FF2B5EF4-FFF2-40B4-BE49-F238E27FC236}">
                <a16:creationId xmlns:a16="http://schemas.microsoft.com/office/drawing/2014/main" id="{F34FB720-26A2-4EFE-BF3B-E6E4EE06E799}"/>
              </a:ext>
            </a:extLst>
          </p:cNvPr>
          <p:cNvSpPr/>
          <p:nvPr/>
        </p:nvSpPr>
        <p:spPr>
          <a:xfrm>
            <a:off x="4643437" y="1886574"/>
            <a:ext cx="3385863" cy="276999"/>
          </a:xfrm>
          <a:prstGeom prst="rect">
            <a:avLst/>
          </a:prstGeom>
        </p:spPr>
        <p:txBody>
          <a:bodyPr wrap="none">
            <a:spAutoFit/>
          </a:bodyPr>
          <a:lstStyle/>
          <a:p>
            <a:pPr algn="ctr"/>
            <a:r>
              <a:rPr lang="en-US" sz="1200" dirty="0">
                <a:latin typeface="Raleway" panose="020B0604020202020204" charset="0"/>
              </a:rPr>
              <a:t>The Business Blockchain - William </a:t>
            </a:r>
            <a:r>
              <a:rPr lang="en-US" sz="1200" dirty="0" err="1">
                <a:latin typeface="Raleway" panose="020B0604020202020204" charset="0"/>
              </a:rPr>
              <a:t>Mougayar</a:t>
            </a:r>
            <a:endParaRPr lang="en-US" sz="1200" dirty="0">
              <a:latin typeface="Raleway" panose="020B0604020202020204" charset="0"/>
            </a:endParaRPr>
          </a:p>
        </p:txBody>
      </p:sp>
      <p:sp>
        <p:nvSpPr>
          <p:cNvPr id="20" name="Rectangle 19">
            <a:extLst>
              <a:ext uri="{FF2B5EF4-FFF2-40B4-BE49-F238E27FC236}">
                <a16:creationId xmlns:a16="http://schemas.microsoft.com/office/drawing/2014/main" id="{EAE22AC2-A663-4C05-A1DD-D202979DD240}"/>
              </a:ext>
            </a:extLst>
          </p:cNvPr>
          <p:cNvSpPr/>
          <p:nvPr/>
        </p:nvSpPr>
        <p:spPr>
          <a:xfrm>
            <a:off x="4709160" y="3112064"/>
            <a:ext cx="376256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Bitcoin, 2nd Ed - Andreas </a:t>
            </a:r>
            <a:r>
              <a:rPr lang="fr-FR" sz="1200" dirty="0" err="1">
                <a:latin typeface="Raleway" panose="020B0604020202020204" charset="0"/>
              </a:rPr>
              <a:t>Antonopoulos</a:t>
            </a:r>
            <a:endParaRPr lang="fr-FR" sz="1200" dirty="0">
              <a:latin typeface="Raleway" panose="020B0604020202020204" charset="0"/>
            </a:endParaRPr>
          </a:p>
        </p:txBody>
      </p:sp>
      <p:sp>
        <p:nvSpPr>
          <p:cNvPr id="26" name="Rectangle 25">
            <a:extLst>
              <a:ext uri="{FF2B5EF4-FFF2-40B4-BE49-F238E27FC236}">
                <a16:creationId xmlns:a16="http://schemas.microsoft.com/office/drawing/2014/main" id="{63628E5C-DBBB-42B3-80A6-9F3243F9605E}"/>
              </a:ext>
            </a:extLst>
          </p:cNvPr>
          <p:cNvSpPr/>
          <p:nvPr/>
        </p:nvSpPr>
        <p:spPr>
          <a:xfrm>
            <a:off x="4709160" y="3424614"/>
            <a:ext cx="4572000" cy="461665"/>
          </a:xfrm>
          <a:prstGeom prst="rect">
            <a:avLst/>
          </a:prstGeom>
        </p:spPr>
        <p:txBody>
          <a:bodyPr>
            <a:spAutoFit/>
          </a:bodyPr>
          <a:lstStyle/>
          <a:p>
            <a:pPr fontAlgn="base"/>
            <a:r>
              <a:rPr lang="en-US" sz="1200" dirty="0">
                <a:solidFill>
                  <a:srgbClr val="333333"/>
                </a:solidFill>
                <a:latin typeface="Raleway" panose="020B0604020202020204" charset="0"/>
              </a:rPr>
              <a:t>Bitcoin For Dummies (For Dummies (Business &amp; Personal Finance)) - </a:t>
            </a:r>
            <a:r>
              <a:rPr lang="en-US" sz="1200" dirty="0" err="1">
                <a:solidFill>
                  <a:srgbClr val="333333"/>
                </a:solidFill>
                <a:latin typeface="Raleway" panose="020B0604020202020204" charset="0"/>
              </a:rPr>
              <a:t>Prypto</a:t>
            </a:r>
            <a:endParaRPr lang="en-US" sz="1200" dirty="0">
              <a:solidFill>
                <a:srgbClr val="333333"/>
              </a:solidFill>
              <a:latin typeface="Raleway" panose="020B0604020202020204" charset="0"/>
            </a:endParaRPr>
          </a:p>
        </p:txBody>
      </p:sp>
      <p:sp>
        <p:nvSpPr>
          <p:cNvPr id="22" name="Rectangle 21">
            <a:extLst>
              <a:ext uri="{FF2B5EF4-FFF2-40B4-BE49-F238E27FC236}">
                <a16:creationId xmlns:a16="http://schemas.microsoft.com/office/drawing/2014/main" id="{919D17B7-6F2E-47E5-9538-222BE6EEE292}"/>
              </a:ext>
            </a:extLst>
          </p:cNvPr>
          <p:cNvSpPr/>
          <p:nvPr/>
        </p:nvSpPr>
        <p:spPr>
          <a:xfrm>
            <a:off x="4709160" y="3915632"/>
            <a:ext cx="1534394" cy="276999"/>
          </a:xfrm>
          <a:prstGeom prst="rect">
            <a:avLst/>
          </a:prstGeom>
        </p:spPr>
        <p:txBody>
          <a:bodyPr wrap="none">
            <a:spAutoFit/>
          </a:bodyPr>
          <a:lstStyle/>
          <a:p>
            <a:r>
              <a:rPr lang="fr-FR" sz="1200" dirty="0" err="1">
                <a:latin typeface="Raleway" panose="020B0604020202020204" charset="0"/>
              </a:rPr>
              <a:t>Hasheur</a:t>
            </a:r>
            <a:r>
              <a:rPr lang="fr-FR" sz="1200" dirty="0">
                <a:latin typeface="Raleway" panose="020B0604020202020204" charset="0"/>
              </a:rPr>
              <a:t> - </a:t>
            </a:r>
            <a:r>
              <a:rPr lang="fr-FR" sz="1200" dirty="0" err="1">
                <a:latin typeface="Raleway" panose="020B0604020202020204" charset="0"/>
              </a:rPr>
              <a:t>Youtube</a:t>
            </a:r>
            <a:endParaRPr lang="fr-FR" sz="1200" dirty="0">
              <a:latin typeface="Raleway" panose="020B0604020202020204" charset="0"/>
            </a:endParaRPr>
          </a:p>
        </p:txBody>
      </p:sp>
      <p:sp>
        <p:nvSpPr>
          <p:cNvPr id="23" name="Rectangle 22">
            <a:extLst>
              <a:ext uri="{FF2B5EF4-FFF2-40B4-BE49-F238E27FC236}">
                <a16:creationId xmlns:a16="http://schemas.microsoft.com/office/drawing/2014/main" id="{077BAFD2-B412-4ACB-BE2F-96AF8E9178DF}"/>
              </a:ext>
            </a:extLst>
          </p:cNvPr>
          <p:cNvSpPr/>
          <p:nvPr/>
        </p:nvSpPr>
        <p:spPr>
          <a:xfrm>
            <a:off x="4709160" y="4228182"/>
            <a:ext cx="2778325" cy="276999"/>
          </a:xfrm>
          <a:prstGeom prst="rect">
            <a:avLst/>
          </a:prstGeom>
        </p:spPr>
        <p:txBody>
          <a:bodyPr wrap="none">
            <a:spAutoFit/>
          </a:bodyPr>
          <a:lstStyle/>
          <a:p>
            <a:r>
              <a:rPr lang="fr-FR" sz="1200" dirty="0" err="1">
                <a:latin typeface="Raleway" panose="020B0604020202020204" charset="0"/>
              </a:rPr>
              <a:t>LaBaleine</a:t>
            </a:r>
            <a:r>
              <a:rPr lang="fr-FR" sz="1200" dirty="0">
                <a:latin typeface="Raleway" panose="020B0604020202020204" charset="0"/>
              </a:rPr>
              <a:t> / </a:t>
            </a:r>
            <a:r>
              <a:rPr lang="fr-FR" sz="1200" dirty="0" err="1">
                <a:latin typeface="Raleway" panose="020B0604020202020204" charset="0"/>
              </a:rPr>
              <a:t>CryptoSphere</a:t>
            </a:r>
            <a:r>
              <a:rPr lang="fr-FR" sz="1200" dirty="0">
                <a:latin typeface="Raleway" panose="020B0604020202020204" charset="0"/>
              </a:rPr>
              <a:t>  - Discord</a:t>
            </a:r>
          </a:p>
        </p:txBody>
      </p:sp>
      <p:sp>
        <p:nvSpPr>
          <p:cNvPr id="24" name="Rectangle 23">
            <a:extLst>
              <a:ext uri="{FF2B5EF4-FFF2-40B4-BE49-F238E27FC236}">
                <a16:creationId xmlns:a16="http://schemas.microsoft.com/office/drawing/2014/main" id="{07E5780C-7594-462B-ABFE-36DABC3D0F7C}"/>
              </a:ext>
            </a:extLst>
          </p:cNvPr>
          <p:cNvSpPr/>
          <p:nvPr/>
        </p:nvSpPr>
        <p:spPr>
          <a:xfrm>
            <a:off x="4717788" y="1237340"/>
            <a:ext cx="2778325" cy="276999"/>
          </a:xfrm>
          <a:prstGeom prst="rect">
            <a:avLst/>
          </a:prstGeom>
        </p:spPr>
        <p:txBody>
          <a:bodyPr wrap="none">
            <a:spAutoFit/>
          </a:bodyPr>
          <a:lstStyle/>
          <a:p>
            <a:r>
              <a:rPr lang="fr-FR" sz="1200" dirty="0">
                <a:latin typeface="Raleway" panose="020B0604020202020204" charset="0"/>
              </a:rPr>
              <a:t>La Baleine / </a:t>
            </a:r>
            <a:r>
              <a:rPr lang="fr-FR" sz="1200" dirty="0" err="1">
                <a:latin typeface="Raleway" panose="020B0604020202020204" charset="0"/>
              </a:rPr>
              <a:t>CryptoSphere</a:t>
            </a:r>
            <a:r>
              <a:rPr lang="fr-FR" sz="1200" dirty="0">
                <a:latin typeface="Raleway" panose="020B0604020202020204" charset="0"/>
              </a:rPr>
              <a:t> - Discord</a:t>
            </a:r>
          </a:p>
        </p:txBody>
      </p:sp>
      <p:sp>
        <p:nvSpPr>
          <p:cNvPr id="16" name="Rectangle 15">
            <a:extLst>
              <a:ext uri="{FF2B5EF4-FFF2-40B4-BE49-F238E27FC236}">
                <a16:creationId xmlns:a16="http://schemas.microsoft.com/office/drawing/2014/main" id="{73107B2A-7A22-4940-9CC5-6BFA531EE3BD}"/>
              </a:ext>
            </a:extLst>
          </p:cNvPr>
          <p:cNvSpPr/>
          <p:nvPr/>
        </p:nvSpPr>
        <p:spPr>
          <a:xfrm>
            <a:off x="4709160" y="360598"/>
            <a:ext cx="276389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Blockchain – Imran Bashir</a:t>
            </a:r>
          </a:p>
        </p:txBody>
      </p:sp>
      <p:sp>
        <p:nvSpPr>
          <p:cNvPr id="28" name="Rectangle 27">
            <a:extLst>
              <a:ext uri="{FF2B5EF4-FFF2-40B4-BE49-F238E27FC236}">
                <a16:creationId xmlns:a16="http://schemas.microsoft.com/office/drawing/2014/main" id="{74DD5B16-DD23-4E3E-AC66-C1AA80B1F54F}"/>
              </a:ext>
            </a:extLst>
          </p:cNvPr>
          <p:cNvSpPr/>
          <p:nvPr/>
        </p:nvSpPr>
        <p:spPr>
          <a:xfrm>
            <a:off x="4709160" y="645080"/>
            <a:ext cx="2832827" cy="276999"/>
          </a:xfrm>
          <a:prstGeom prst="rect">
            <a:avLst/>
          </a:prstGeom>
        </p:spPr>
        <p:txBody>
          <a:bodyPr wrap="none">
            <a:spAutoFit/>
          </a:bodyPr>
          <a:lstStyle/>
          <a:p>
            <a:r>
              <a:rPr lang="fr-FR" sz="1200" dirty="0">
                <a:latin typeface="Raleway" panose="020B0604020202020204" charset="0"/>
              </a:rPr>
              <a:t>The Modern </a:t>
            </a:r>
            <a:r>
              <a:rPr lang="fr-FR" sz="1200" dirty="0" err="1">
                <a:latin typeface="Raleway" panose="020B0604020202020204" charset="0"/>
              </a:rPr>
              <a:t>Ethereum</a:t>
            </a:r>
            <a:r>
              <a:rPr lang="fr-FR" sz="1200" dirty="0">
                <a:latin typeface="Raleway" panose="020B0604020202020204" charset="0"/>
              </a:rPr>
              <a:t> – Ryan Venter</a:t>
            </a:r>
          </a:p>
        </p:txBody>
      </p:sp>
      <p:sp>
        <p:nvSpPr>
          <p:cNvPr id="29" name="Rectangle 28">
            <a:extLst>
              <a:ext uri="{FF2B5EF4-FFF2-40B4-BE49-F238E27FC236}">
                <a16:creationId xmlns:a16="http://schemas.microsoft.com/office/drawing/2014/main" id="{0D6146CD-9E69-42F0-8BD7-C290886DF49E}"/>
              </a:ext>
            </a:extLst>
          </p:cNvPr>
          <p:cNvSpPr/>
          <p:nvPr/>
        </p:nvSpPr>
        <p:spPr>
          <a:xfrm>
            <a:off x="4702254" y="945341"/>
            <a:ext cx="3259226" cy="276999"/>
          </a:xfrm>
          <a:prstGeom prst="rect">
            <a:avLst/>
          </a:prstGeom>
        </p:spPr>
        <p:txBody>
          <a:bodyPr wrap="none">
            <a:spAutoFit/>
          </a:bodyPr>
          <a:lstStyle/>
          <a:p>
            <a:r>
              <a:rPr lang="en-US" sz="1200" dirty="0">
                <a:latin typeface="Raleway" panose="020B0604020202020204" charset="0"/>
              </a:rPr>
              <a:t>Building Ethereum </a:t>
            </a:r>
            <a:r>
              <a:rPr lang="en-US" sz="1200" dirty="0" err="1">
                <a:latin typeface="Raleway" panose="020B0604020202020204" charset="0"/>
              </a:rPr>
              <a:t>ĐApps</a:t>
            </a:r>
            <a:r>
              <a:rPr lang="en-US" sz="1200" dirty="0">
                <a:latin typeface="Raleway" panose="020B0604020202020204" charset="0"/>
              </a:rPr>
              <a:t> - Roberto </a:t>
            </a:r>
            <a:r>
              <a:rPr lang="en-US" sz="1200" dirty="0" err="1">
                <a:latin typeface="Raleway" panose="020B0604020202020204" charset="0"/>
              </a:rPr>
              <a:t>Infante</a:t>
            </a:r>
            <a:endParaRPr lang="fr-FR" sz="1200" dirty="0">
              <a:latin typeface="Raleway" panose="020B0604020202020204" charset="0"/>
            </a:endParaRPr>
          </a:p>
        </p:txBody>
      </p:sp>
      <p:sp>
        <p:nvSpPr>
          <p:cNvPr id="25" name="Rectangle 24">
            <a:extLst>
              <a:ext uri="{FF2B5EF4-FFF2-40B4-BE49-F238E27FC236}">
                <a16:creationId xmlns:a16="http://schemas.microsoft.com/office/drawing/2014/main" id="{9C9317DD-FDD0-4564-B690-49B8E7A73F16}"/>
              </a:ext>
            </a:extLst>
          </p:cNvPr>
          <p:cNvSpPr/>
          <p:nvPr/>
        </p:nvSpPr>
        <p:spPr>
          <a:xfrm>
            <a:off x="4702254" y="2178573"/>
            <a:ext cx="4572000" cy="461665"/>
          </a:xfrm>
          <a:prstGeom prst="rect">
            <a:avLst/>
          </a:prstGeom>
        </p:spPr>
        <p:txBody>
          <a:bodyPr>
            <a:spAutoFit/>
          </a:bodyPr>
          <a:lstStyle/>
          <a:p>
            <a:r>
              <a:rPr lang="fr-FR" sz="1200" dirty="0">
                <a:latin typeface="Raleway" panose="020B0604020202020204" charset="0"/>
              </a:rPr>
              <a:t>Art of the Initial Coin </a:t>
            </a:r>
            <a:r>
              <a:rPr lang="fr-FR" sz="1200" dirty="0" err="1">
                <a:latin typeface="Raleway" panose="020B0604020202020204" charset="0"/>
              </a:rPr>
              <a:t>Offering</a:t>
            </a:r>
            <a:r>
              <a:rPr lang="fr-FR" sz="1200" dirty="0">
                <a:latin typeface="Raleway" panose="020B0604020202020204" charset="0"/>
              </a:rPr>
              <a:t>: </a:t>
            </a:r>
            <a:r>
              <a:rPr lang="fr-FR" sz="1200" dirty="0" err="1">
                <a:latin typeface="Raleway" panose="020B0604020202020204" charset="0"/>
              </a:rPr>
              <a:t>Lessons</a:t>
            </a:r>
            <a:r>
              <a:rPr lang="fr-FR" sz="1200" dirty="0">
                <a:latin typeface="Raleway" panose="020B0604020202020204" charset="0"/>
              </a:rPr>
              <a:t> </a:t>
            </a:r>
            <a:r>
              <a:rPr lang="fr-FR" sz="1200" dirty="0" err="1">
                <a:latin typeface="Raleway" panose="020B0604020202020204" charset="0"/>
              </a:rPr>
              <a:t>Learned</a:t>
            </a:r>
            <a:r>
              <a:rPr lang="fr-FR" sz="1200" dirty="0">
                <a:latin typeface="Raleway" panose="020B0604020202020204" charset="0"/>
              </a:rPr>
              <a:t> </a:t>
            </a:r>
            <a:r>
              <a:rPr lang="fr-FR" sz="1200" dirty="0" err="1">
                <a:latin typeface="Raleway" panose="020B0604020202020204" charset="0"/>
              </a:rPr>
              <a:t>from</a:t>
            </a:r>
            <a:r>
              <a:rPr lang="fr-FR" sz="1200" dirty="0">
                <a:latin typeface="Raleway" panose="020B0604020202020204" charset="0"/>
              </a:rPr>
              <a:t> the Launch of a Crypto-</a:t>
            </a:r>
            <a:r>
              <a:rPr lang="fr-FR" sz="1200" dirty="0" err="1">
                <a:latin typeface="Raleway" panose="020B0604020202020204" charset="0"/>
              </a:rPr>
              <a:t>Token</a:t>
            </a:r>
            <a:r>
              <a:rPr lang="fr-FR" sz="1200" dirty="0">
                <a:latin typeface="Raleway" panose="020B0604020202020204" charset="0"/>
              </a:rPr>
              <a:t> - Andrew J. Chapin</a:t>
            </a:r>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8239"/>
            <a:ext cx="9144000" cy="4563034"/>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785166" y="2030566"/>
            <a:ext cx="1752962"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
        <p:nvSpPr>
          <p:cNvPr id="2" name="ZoneTexte 1">
            <a:extLst>
              <a:ext uri="{FF2B5EF4-FFF2-40B4-BE49-F238E27FC236}">
                <a16:creationId xmlns:a16="http://schemas.microsoft.com/office/drawing/2014/main" id="{B48EDC2B-DF15-46A6-8032-3BB1A416133F}"/>
              </a:ext>
            </a:extLst>
          </p:cNvPr>
          <p:cNvSpPr txBox="1"/>
          <p:nvPr/>
        </p:nvSpPr>
        <p:spPr>
          <a:xfrm>
            <a:off x="285479" y="4653231"/>
            <a:ext cx="3238387" cy="707886"/>
          </a:xfrm>
          <a:prstGeom prst="rect">
            <a:avLst/>
          </a:prstGeom>
          <a:noFill/>
        </p:spPr>
        <p:txBody>
          <a:bodyPr wrap="none" rtlCol="0">
            <a:spAutoFit/>
          </a:bodyPr>
          <a:lstStyle/>
          <a:p>
            <a:r>
              <a:rPr lang="fr-FR" sz="2000" dirty="0">
                <a:solidFill>
                  <a:schemeClr val="bg1"/>
                </a:solidFill>
                <a:latin typeface="Raleway" panose="020B0604020202020204" charset="0"/>
              </a:rPr>
              <a:t>Paul Fasola - @</a:t>
            </a:r>
            <a:r>
              <a:rPr lang="fr-FR" sz="2000" dirty="0" err="1">
                <a:solidFill>
                  <a:schemeClr val="bg1"/>
                </a:solidFill>
                <a:latin typeface="Raleway" panose="020B0604020202020204" charset="0"/>
              </a:rPr>
              <a:t>paulfasola</a:t>
            </a:r>
            <a:endParaRPr lang="fr-FR" sz="2000" dirty="0">
              <a:solidFill>
                <a:schemeClr val="bg1"/>
              </a:solidFill>
              <a:latin typeface="Raleway" panose="020B0604020202020204" charset="0"/>
            </a:endParaRPr>
          </a:p>
          <a:p>
            <a:endParaRPr lang="fr-FR" sz="2000" dirty="0">
              <a:latin typeface="Raleway" panose="020B0604020202020204" charset="0"/>
            </a:endParaRP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Parmis nos clients</a:t>
            </a:r>
            <a:endParaRPr/>
          </a:p>
        </p:txBody>
      </p:sp>
      <p:sp>
        <p:nvSpPr>
          <p:cNvPr id="98" name="Shape 98"/>
          <p:cNvSpPr/>
          <p:nvPr/>
        </p:nvSpPr>
        <p:spPr>
          <a:xfrm>
            <a:off x="6456123" y="1041454"/>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 name="Shape 99"/>
          <p:cNvSpPr/>
          <p:nvPr/>
        </p:nvSpPr>
        <p:spPr>
          <a:xfrm>
            <a:off x="4867702" y="2871802"/>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Shape 100"/>
          <p:cNvSpPr/>
          <p:nvPr/>
        </p:nvSpPr>
        <p:spPr>
          <a:xfrm>
            <a:off x="1905818" y="2871802"/>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Shape 101"/>
          <p:cNvSpPr/>
          <p:nvPr/>
        </p:nvSpPr>
        <p:spPr>
          <a:xfrm>
            <a:off x="3002420" y="1041454"/>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 name="Shape 102"/>
          <p:cNvSpPr/>
          <p:nvPr/>
        </p:nvSpPr>
        <p:spPr>
          <a:xfrm>
            <a:off x="471418" y="1041454"/>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3" name="Shape 103"/>
          <p:cNvCxnSpPr/>
          <p:nvPr/>
        </p:nvCxnSpPr>
        <p:spPr>
          <a:xfrm>
            <a:off x="114740" y="4417710"/>
            <a:ext cx="421800" cy="0"/>
          </a:xfrm>
          <a:prstGeom prst="straightConnector1">
            <a:avLst/>
          </a:prstGeom>
          <a:noFill/>
          <a:ln w="25400" cap="flat" cmpd="sng">
            <a:solidFill>
              <a:schemeClr val="accent1"/>
            </a:solidFill>
            <a:prstDash val="dot"/>
            <a:round/>
            <a:headEnd type="none" w="sm" len="sm"/>
            <a:tailEnd type="triangle" w="med" len="med"/>
          </a:ln>
        </p:spPr>
      </p:cxnSp>
      <p:sp>
        <p:nvSpPr>
          <p:cNvPr id="104" name="Shape 104"/>
          <p:cNvSpPr txBox="1"/>
          <p:nvPr/>
        </p:nvSpPr>
        <p:spPr>
          <a:xfrm>
            <a:off x="536614" y="4273562"/>
            <a:ext cx="173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u="sng">
                <a:solidFill>
                  <a:schemeClr val="hlink"/>
                </a:solidFill>
                <a:latin typeface="Raleway Light"/>
                <a:ea typeface="Raleway Light"/>
                <a:cs typeface="Raleway Light"/>
                <a:sym typeface="Raleway Light"/>
                <a:hlinkClick r:id="rId3"/>
              </a:rPr>
              <a:t>Découvrez nos cas clients</a:t>
            </a:r>
            <a:endParaRPr sz="1000">
              <a:solidFill>
                <a:schemeClr val="dk1"/>
              </a:solidFill>
              <a:latin typeface="Raleway Light"/>
              <a:ea typeface="Raleway Light"/>
              <a:cs typeface="Raleway Light"/>
              <a:sym typeface="Raleway Light"/>
            </a:endParaRPr>
          </a:p>
        </p:txBody>
      </p:sp>
      <p:sp>
        <p:nvSpPr>
          <p:cNvPr id="105" name="Shape 105"/>
          <p:cNvSpPr txBox="1"/>
          <p:nvPr/>
        </p:nvSpPr>
        <p:spPr>
          <a:xfrm>
            <a:off x="504066" y="1181783"/>
            <a:ext cx="839400" cy="3693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MÉDIA</a:t>
            </a:r>
            <a:endParaRPr sz="1800">
              <a:solidFill>
                <a:schemeClr val="dk1"/>
              </a:solidFill>
              <a:latin typeface="Raleway ExtraBold"/>
              <a:ea typeface="Raleway ExtraBold"/>
              <a:cs typeface="Raleway ExtraBold"/>
              <a:sym typeface="Raleway ExtraBold"/>
            </a:endParaRPr>
          </a:p>
        </p:txBody>
      </p:sp>
      <p:sp>
        <p:nvSpPr>
          <p:cNvPr id="106" name="Shape 106"/>
          <p:cNvSpPr txBox="1"/>
          <p:nvPr/>
        </p:nvSpPr>
        <p:spPr>
          <a:xfrm>
            <a:off x="3091442" y="957181"/>
            <a:ext cx="1781700" cy="6462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SERVICES </a:t>
            </a:r>
            <a:r>
              <a:rPr lang="en-US" sz="1800">
                <a:solidFill>
                  <a:schemeClr val="dk1"/>
                </a:solidFill>
                <a:latin typeface="Raleway Light"/>
                <a:ea typeface="Raleway Light"/>
                <a:cs typeface="Raleway Light"/>
                <a:sym typeface="Raleway Light"/>
              </a:rPr>
              <a:t>&amp;</a:t>
            </a:r>
            <a:r>
              <a:rPr lang="en-US" sz="1800">
                <a:solidFill>
                  <a:schemeClr val="dk1"/>
                </a:solidFill>
                <a:latin typeface="Raleway ExtraBold"/>
                <a:ea typeface="Raleway ExtraBold"/>
                <a:cs typeface="Raleway ExtraBold"/>
                <a:sym typeface="Raleway ExtraBold"/>
              </a:rPr>
              <a:t> INDUSTRIE</a:t>
            </a:r>
            <a:endParaRPr sz="1800">
              <a:solidFill>
                <a:schemeClr val="dk1"/>
              </a:solidFill>
              <a:latin typeface="Raleway ExtraBold"/>
              <a:ea typeface="Raleway ExtraBold"/>
              <a:cs typeface="Raleway ExtraBold"/>
              <a:sym typeface="Raleway ExtraBold"/>
            </a:endParaRPr>
          </a:p>
        </p:txBody>
      </p:sp>
      <p:sp>
        <p:nvSpPr>
          <p:cNvPr id="107" name="Shape 107"/>
          <p:cNvSpPr txBox="1"/>
          <p:nvPr/>
        </p:nvSpPr>
        <p:spPr>
          <a:xfrm>
            <a:off x="6514528" y="957181"/>
            <a:ext cx="19542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VOYAGE </a:t>
            </a:r>
            <a:r>
              <a:rPr lang="en-US" sz="1800">
                <a:solidFill>
                  <a:schemeClr val="dk1"/>
                </a:solidFill>
                <a:latin typeface="Raleway Light"/>
                <a:ea typeface="Raleway Light"/>
                <a:cs typeface="Raleway Light"/>
                <a:sym typeface="Raleway Light"/>
              </a:rPr>
              <a:t>&amp;</a:t>
            </a:r>
            <a:r>
              <a:rPr lang="en-US" sz="1800">
                <a:solidFill>
                  <a:schemeClr val="dk1"/>
                </a:solidFill>
                <a:latin typeface="Raleway ExtraBold"/>
                <a:ea typeface="Raleway ExtraBold"/>
                <a:cs typeface="Raleway ExtraBold"/>
                <a:sym typeface="Raleway ExtraBold"/>
              </a:rPr>
              <a:t> TRANSPORT</a:t>
            </a:r>
            <a:endParaRPr sz="1800">
              <a:solidFill>
                <a:schemeClr val="dk1"/>
              </a:solidFill>
              <a:latin typeface="Raleway ExtraBold"/>
              <a:ea typeface="Raleway ExtraBold"/>
              <a:cs typeface="Raleway ExtraBold"/>
              <a:sym typeface="Raleway ExtraBold"/>
            </a:endParaRPr>
          </a:p>
        </p:txBody>
      </p:sp>
      <p:sp>
        <p:nvSpPr>
          <p:cNvPr id="108" name="Shape 108"/>
          <p:cNvSpPr txBox="1"/>
          <p:nvPr/>
        </p:nvSpPr>
        <p:spPr>
          <a:xfrm>
            <a:off x="4930457" y="2779958"/>
            <a:ext cx="27849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BANQUE </a:t>
            </a:r>
            <a:r>
              <a:rPr lang="en-US" sz="1800">
                <a:solidFill>
                  <a:schemeClr val="dk1"/>
                </a:solidFill>
                <a:latin typeface="Raleway Light"/>
                <a:ea typeface="Raleway Light"/>
                <a:cs typeface="Raleway Light"/>
                <a:sym typeface="Raleway Light"/>
              </a:rPr>
              <a:t>/</a:t>
            </a:r>
            <a:r>
              <a:rPr lang="en-US" sz="1800">
                <a:solidFill>
                  <a:schemeClr val="dk1"/>
                </a:solidFill>
                <a:latin typeface="Raleway ExtraBold"/>
                <a:ea typeface="Raleway ExtraBold"/>
                <a:cs typeface="Raleway ExtraBold"/>
                <a:sym typeface="Raleway ExtraBold"/>
              </a:rPr>
              <a:t> FINANCE </a:t>
            </a:r>
            <a:r>
              <a:rPr lang="en-US" sz="1800">
                <a:solidFill>
                  <a:schemeClr val="dk1"/>
                </a:solidFill>
                <a:latin typeface="Raleway Light"/>
                <a:ea typeface="Raleway Light"/>
                <a:cs typeface="Raleway Light"/>
                <a:sym typeface="Raleway Light"/>
              </a:rPr>
              <a:t>/</a:t>
            </a:r>
            <a:r>
              <a:rPr lang="en-US" sz="1800">
                <a:solidFill>
                  <a:schemeClr val="dk1"/>
                </a:solidFill>
                <a:latin typeface="Raleway ExtraBold"/>
                <a:ea typeface="Raleway ExtraBold"/>
                <a:cs typeface="Raleway ExtraBold"/>
                <a:sym typeface="Raleway ExtraBold"/>
              </a:rPr>
              <a:t>  ASSURANCE</a:t>
            </a:r>
            <a:endParaRPr sz="1800">
              <a:solidFill>
                <a:schemeClr val="dk1"/>
              </a:solidFill>
              <a:latin typeface="Raleway ExtraBold"/>
              <a:ea typeface="Raleway ExtraBold"/>
              <a:cs typeface="Raleway ExtraBold"/>
              <a:sym typeface="Raleway ExtraBold"/>
            </a:endParaRPr>
          </a:p>
        </p:txBody>
      </p:sp>
      <p:sp>
        <p:nvSpPr>
          <p:cNvPr id="109" name="Shape 109"/>
          <p:cNvSpPr txBox="1"/>
          <p:nvPr/>
        </p:nvSpPr>
        <p:spPr>
          <a:xfrm>
            <a:off x="1971014" y="2806854"/>
            <a:ext cx="19209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WEB </a:t>
            </a:r>
            <a:r>
              <a:rPr lang="en-US" sz="1800">
                <a:solidFill>
                  <a:schemeClr val="dk1"/>
                </a:solidFill>
                <a:latin typeface="Raleway Light"/>
                <a:ea typeface="Raleway Light"/>
                <a:cs typeface="Raleway Light"/>
                <a:sym typeface="Raleway Light"/>
              </a:rPr>
              <a:t>&amp;</a:t>
            </a:r>
            <a:r>
              <a:rPr lang="en-US" sz="1800">
                <a:solidFill>
                  <a:schemeClr val="dk1"/>
                </a:solidFill>
                <a:latin typeface="Raleway ExtraBold"/>
                <a:ea typeface="Raleway ExtraBold"/>
                <a:cs typeface="Raleway ExtraBold"/>
                <a:sym typeface="Raleway ExtraBold"/>
              </a:rPr>
              <a:t> </a:t>
            </a:r>
            <a:endParaRPr sz="1400"/>
          </a:p>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E-COMMERCE</a:t>
            </a:r>
            <a:endParaRPr sz="1800">
              <a:solidFill>
                <a:schemeClr val="dk1"/>
              </a:solidFill>
              <a:latin typeface="Raleway ExtraBold"/>
              <a:ea typeface="Raleway ExtraBold"/>
              <a:cs typeface="Raleway ExtraBold"/>
              <a:sym typeface="Raleway ExtraBold"/>
            </a:endParaRPr>
          </a:p>
        </p:txBody>
      </p:sp>
      <p:sp>
        <p:nvSpPr>
          <p:cNvPr id="110" name="Shape 110"/>
          <p:cNvSpPr txBox="1"/>
          <p:nvPr/>
        </p:nvSpPr>
        <p:spPr>
          <a:xfrm>
            <a:off x="471418" y="1735782"/>
            <a:ext cx="16653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Radio France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Arte</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Canal +</a:t>
            </a:r>
            <a:endParaRPr sz="1400"/>
          </a:p>
        </p:txBody>
      </p:sp>
      <p:sp>
        <p:nvSpPr>
          <p:cNvPr id="111" name="Shape 111"/>
          <p:cNvSpPr txBox="1"/>
          <p:nvPr/>
        </p:nvSpPr>
        <p:spPr>
          <a:xfrm>
            <a:off x="3002420" y="1735782"/>
            <a:ext cx="16653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Accord Hotels</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Bio C Bon</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FFT</a:t>
            </a:r>
            <a:endParaRPr sz="1400"/>
          </a:p>
        </p:txBody>
      </p:sp>
      <p:sp>
        <p:nvSpPr>
          <p:cNvPr id="112" name="Shape 112"/>
          <p:cNvSpPr txBox="1"/>
          <p:nvPr/>
        </p:nvSpPr>
        <p:spPr>
          <a:xfrm>
            <a:off x="6456123" y="1735782"/>
            <a:ext cx="2064300" cy="5232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VSC Technologies</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TUI</a:t>
            </a:r>
            <a:endParaRPr sz="1400"/>
          </a:p>
        </p:txBody>
      </p:sp>
      <p:sp>
        <p:nvSpPr>
          <p:cNvPr id="113" name="Shape 113"/>
          <p:cNvSpPr txBox="1"/>
          <p:nvPr/>
        </p:nvSpPr>
        <p:spPr>
          <a:xfrm>
            <a:off x="1905818" y="3473925"/>
            <a:ext cx="16653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FNAC</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Vente Privée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Se Loger</a:t>
            </a:r>
            <a:endParaRPr sz="1400">
              <a:solidFill>
                <a:schemeClr val="lt1"/>
              </a:solidFill>
              <a:latin typeface="Raleway Medium"/>
              <a:ea typeface="Raleway Medium"/>
              <a:cs typeface="Raleway Medium"/>
              <a:sym typeface="Raleway Medium"/>
            </a:endParaRPr>
          </a:p>
        </p:txBody>
      </p:sp>
      <p:sp>
        <p:nvSpPr>
          <p:cNvPr id="114" name="Shape 114"/>
          <p:cNvSpPr txBox="1"/>
          <p:nvPr/>
        </p:nvSpPr>
        <p:spPr>
          <a:xfrm>
            <a:off x="4867702" y="3463617"/>
            <a:ext cx="19005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Amundi</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Banque de France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BNP Paribas</a:t>
            </a:r>
            <a:endParaRPr sz="1400"/>
          </a:p>
        </p:txBody>
      </p:sp>
      <p:sp>
        <p:nvSpPr>
          <p:cNvPr id="115" name="Shape 115"/>
          <p:cNvSpPr txBox="1"/>
          <p:nvPr/>
        </p:nvSpPr>
        <p:spPr>
          <a:xfrm>
            <a:off x="6932665" y="3463617"/>
            <a:ext cx="17481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Société Générale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Younited Credit</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ING</a:t>
            </a:r>
            <a:endParaRPr sz="1400">
              <a:solidFill>
                <a:schemeClr val="lt1"/>
              </a:solidFill>
              <a:latin typeface="Raleway Medium"/>
              <a:ea typeface="Raleway Medium"/>
              <a:cs typeface="Raleway Medium"/>
              <a:sym typeface="Raleway Medium"/>
            </a:endParaRPr>
          </a:p>
        </p:txBody>
      </p:sp>
      <p:sp>
        <p:nvSpPr>
          <p:cNvPr id="116" name="Shape 116"/>
          <p:cNvSpPr txBox="1"/>
          <p:nvPr/>
        </p:nvSpPr>
        <p:spPr>
          <a:xfrm>
            <a:off x="4759501" y="1727032"/>
            <a:ext cx="9762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GRT Gaz</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Happn</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Renault</a:t>
            </a:r>
            <a:endParaRPr sz="140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36835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79250" y="313600"/>
            <a:ext cx="34077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Nos modes d’intervention</a:t>
            </a:r>
            <a:endParaRPr/>
          </a:p>
        </p:txBody>
      </p:sp>
      <p:sp>
        <p:nvSpPr>
          <p:cNvPr id="122" name="Shape 122"/>
          <p:cNvSpPr txBox="1">
            <a:spLocks noGrp="1"/>
          </p:cNvSpPr>
          <p:nvPr>
            <p:ph type="body" idx="4294967295"/>
          </p:nvPr>
        </p:nvSpPr>
        <p:spPr>
          <a:xfrm>
            <a:off x="4883150" y="952448"/>
            <a:ext cx="3932400" cy="3344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900"/>
              <a:buFont typeface="Raleway Medium"/>
              <a:buNone/>
            </a:pPr>
            <a:endParaRPr sz="1900" b="0" i="0" u="none" strike="noStrike" cap="none">
              <a:solidFill>
                <a:schemeClr val="dk1"/>
              </a:solidFill>
              <a:latin typeface="Raleway Medium"/>
              <a:ea typeface="Raleway Medium"/>
              <a:cs typeface="Raleway Medium"/>
              <a:sym typeface="Raleway Medium"/>
            </a:endParaRPr>
          </a:p>
        </p:txBody>
      </p:sp>
      <p:sp>
        <p:nvSpPr>
          <p:cNvPr id="123" name="Shape 123"/>
          <p:cNvSpPr/>
          <p:nvPr/>
        </p:nvSpPr>
        <p:spPr>
          <a:xfrm>
            <a:off x="4557823" y="-18035"/>
            <a:ext cx="4586100" cy="45861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63BDA2"/>
              </a:solidFill>
              <a:latin typeface="Arial"/>
              <a:ea typeface="Arial"/>
              <a:cs typeface="Arial"/>
              <a:sym typeface="Arial"/>
            </a:endParaRPr>
          </a:p>
        </p:txBody>
      </p:sp>
      <p:sp>
        <p:nvSpPr>
          <p:cNvPr id="124" name="Shape 124"/>
          <p:cNvSpPr txBox="1"/>
          <p:nvPr/>
        </p:nvSpPr>
        <p:spPr>
          <a:xfrm>
            <a:off x="7686333" y="505012"/>
            <a:ext cx="738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Web</a:t>
            </a:r>
            <a:endParaRPr sz="1800">
              <a:solidFill>
                <a:schemeClr val="accent1"/>
              </a:solidFill>
              <a:latin typeface="Raleway Medium"/>
              <a:ea typeface="Raleway Medium"/>
              <a:cs typeface="Raleway Medium"/>
              <a:sym typeface="Raleway Medium"/>
            </a:endParaRPr>
          </a:p>
        </p:txBody>
      </p:sp>
      <p:sp>
        <p:nvSpPr>
          <p:cNvPr id="125" name="Shape 125"/>
          <p:cNvSpPr txBox="1"/>
          <p:nvPr/>
        </p:nvSpPr>
        <p:spPr>
          <a:xfrm>
            <a:off x="8192859" y="1921286"/>
            <a:ext cx="836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Cloud</a:t>
            </a:r>
            <a:endParaRPr sz="1800">
              <a:solidFill>
                <a:schemeClr val="accent1"/>
              </a:solidFill>
              <a:latin typeface="Raleway Medium"/>
              <a:ea typeface="Raleway Medium"/>
              <a:cs typeface="Raleway Medium"/>
              <a:sym typeface="Raleway Medium"/>
            </a:endParaRPr>
          </a:p>
        </p:txBody>
      </p:sp>
      <p:sp>
        <p:nvSpPr>
          <p:cNvPr id="126" name="Shape 126"/>
          <p:cNvSpPr txBox="1"/>
          <p:nvPr/>
        </p:nvSpPr>
        <p:spPr>
          <a:xfrm>
            <a:off x="8078384" y="2756860"/>
            <a:ext cx="718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Data</a:t>
            </a:r>
            <a:endParaRPr sz="1800">
              <a:solidFill>
                <a:schemeClr val="accent1"/>
              </a:solidFill>
              <a:latin typeface="Raleway Medium"/>
              <a:ea typeface="Raleway Medium"/>
              <a:cs typeface="Raleway Medium"/>
              <a:sym typeface="Raleway Medium"/>
            </a:endParaRPr>
          </a:p>
        </p:txBody>
      </p:sp>
      <p:sp>
        <p:nvSpPr>
          <p:cNvPr id="127" name="Shape 127"/>
          <p:cNvSpPr txBox="1"/>
          <p:nvPr/>
        </p:nvSpPr>
        <p:spPr>
          <a:xfrm>
            <a:off x="4678065" y="3264019"/>
            <a:ext cx="1186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DevOps</a:t>
            </a:r>
            <a:endParaRPr sz="1800">
              <a:solidFill>
                <a:schemeClr val="accent1"/>
              </a:solidFill>
              <a:latin typeface="Raleway Medium"/>
              <a:ea typeface="Raleway Medium"/>
              <a:cs typeface="Raleway Medium"/>
              <a:sym typeface="Raleway Medium"/>
            </a:endParaRPr>
          </a:p>
        </p:txBody>
      </p:sp>
      <p:sp>
        <p:nvSpPr>
          <p:cNvPr id="128" name="Shape 128"/>
          <p:cNvSpPr txBox="1"/>
          <p:nvPr/>
        </p:nvSpPr>
        <p:spPr>
          <a:xfrm>
            <a:off x="7638884" y="3450763"/>
            <a:ext cx="894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Agilité</a:t>
            </a:r>
            <a:endParaRPr sz="1800">
              <a:solidFill>
                <a:schemeClr val="accent1"/>
              </a:solidFill>
              <a:latin typeface="Raleway Medium"/>
              <a:ea typeface="Raleway Medium"/>
              <a:cs typeface="Raleway Medium"/>
              <a:sym typeface="Raleway Medium"/>
            </a:endParaRPr>
          </a:p>
        </p:txBody>
      </p:sp>
      <p:sp>
        <p:nvSpPr>
          <p:cNvPr id="129" name="Shape 129"/>
          <p:cNvSpPr txBox="1"/>
          <p:nvPr/>
        </p:nvSpPr>
        <p:spPr>
          <a:xfrm>
            <a:off x="8063013" y="1176181"/>
            <a:ext cx="925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Mobile</a:t>
            </a:r>
            <a:endParaRPr sz="1800">
              <a:solidFill>
                <a:schemeClr val="accent1"/>
              </a:solidFill>
              <a:latin typeface="Raleway Medium"/>
              <a:ea typeface="Raleway Medium"/>
              <a:cs typeface="Raleway Medium"/>
              <a:sym typeface="Raleway Medium"/>
            </a:endParaRPr>
          </a:p>
        </p:txBody>
      </p:sp>
      <p:sp>
        <p:nvSpPr>
          <p:cNvPr id="130" name="Shape 130"/>
          <p:cNvSpPr txBox="1"/>
          <p:nvPr/>
        </p:nvSpPr>
        <p:spPr>
          <a:xfrm>
            <a:off x="6033945" y="144164"/>
            <a:ext cx="1644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Architecture</a:t>
            </a:r>
            <a:endParaRPr sz="1800">
              <a:solidFill>
                <a:schemeClr val="accent1"/>
              </a:solidFill>
              <a:latin typeface="Raleway Medium"/>
              <a:ea typeface="Raleway Medium"/>
              <a:cs typeface="Raleway Medium"/>
              <a:sym typeface="Raleway Medium"/>
            </a:endParaRPr>
          </a:p>
        </p:txBody>
      </p:sp>
      <p:sp>
        <p:nvSpPr>
          <p:cNvPr id="131" name="Shape 131"/>
          <p:cNvSpPr txBox="1"/>
          <p:nvPr/>
        </p:nvSpPr>
        <p:spPr>
          <a:xfrm>
            <a:off x="5770593" y="3615776"/>
            <a:ext cx="1788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Craftsmanship</a:t>
            </a:r>
            <a:endParaRPr sz="1800">
              <a:solidFill>
                <a:schemeClr val="accent1"/>
              </a:solidFill>
              <a:latin typeface="Raleway Medium"/>
              <a:ea typeface="Raleway Medium"/>
              <a:cs typeface="Raleway Medium"/>
              <a:sym typeface="Raleway Medium"/>
            </a:endParaRPr>
          </a:p>
        </p:txBody>
      </p:sp>
      <p:sp>
        <p:nvSpPr>
          <p:cNvPr id="132" name="Shape 132"/>
          <p:cNvSpPr txBox="1"/>
          <p:nvPr/>
        </p:nvSpPr>
        <p:spPr>
          <a:xfrm>
            <a:off x="1129464" y="1734425"/>
            <a:ext cx="3317100" cy="2776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Réalisations techniques</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Coaching </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Expertise technique</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Formation</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Innovation </a:t>
            </a:r>
            <a:endParaRPr sz="1700" b="0" i="0" u="none" strike="noStrike" cap="none">
              <a:solidFill>
                <a:schemeClr val="accent1"/>
              </a:solidFill>
              <a:latin typeface="Raleway Medium"/>
              <a:ea typeface="Raleway Medium"/>
              <a:cs typeface="Raleway Medium"/>
              <a:sym typeface="Raleway Medium"/>
            </a:endParaRPr>
          </a:p>
        </p:txBody>
      </p:sp>
      <p:sp>
        <p:nvSpPr>
          <p:cNvPr id="133" name="Shape 133"/>
          <p:cNvSpPr/>
          <p:nvPr/>
        </p:nvSpPr>
        <p:spPr>
          <a:xfrm rot="5400000">
            <a:off x="843781" y="1872150"/>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4" name="Shape 134"/>
          <p:cNvSpPr/>
          <p:nvPr/>
        </p:nvSpPr>
        <p:spPr>
          <a:xfrm rot="5400000">
            <a:off x="843781" y="2377432"/>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5" name="Shape 135"/>
          <p:cNvSpPr/>
          <p:nvPr/>
        </p:nvSpPr>
        <p:spPr>
          <a:xfrm rot="5400000">
            <a:off x="843781" y="2882712"/>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6" name="Shape 136"/>
          <p:cNvSpPr/>
          <p:nvPr/>
        </p:nvSpPr>
        <p:spPr>
          <a:xfrm rot="5400000">
            <a:off x="843781" y="3464115"/>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7" name="Shape 137"/>
          <p:cNvSpPr/>
          <p:nvPr/>
        </p:nvSpPr>
        <p:spPr>
          <a:xfrm rot="5400000">
            <a:off x="843781" y="3998423"/>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pic>
        <p:nvPicPr>
          <p:cNvPr id="138" name="Shape 138"/>
          <p:cNvPicPr preferRelativeResize="0"/>
          <p:nvPr/>
        </p:nvPicPr>
        <p:blipFill rotWithShape="1">
          <a:blip r:embed="rId3">
            <a:alphaModFix/>
          </a:blip>
          <a:srcRect l="16163"/>
          <a:stretch/>
        </p:blipFill>
        <p:spPr>
          <a:xfrm>
            <a:off x="5099126" y="324575"/>
            <a:ext cx="2875472" cy="3429749"/>
          </a:xfrm>
          <a:prstGeom prst="rect">
            <a:avLst/>
          </a:prstGeom>
          <a:noFill/>
          <a:ln>
            <a:noFill/>
          </a:ln>
        </p:spPr>
      </p:pic>
      <p:pic>
        <p:nvPicPr>
          <p:cNvPr id="139" name="Shape 139"/>
          <p:cNvPicPr preferRelativeResize="0"/>
          <p:nvPr/>
        </p:nvPicPr>
        <p:blipFill rotWithShape="1">
          <a:blip r:embed="rId4">
            <a:alphaModFix/>
          </a:blip>
          <a:srcRect/>
          <a:stretch/>
        </p:blipFill>
        <p:spPr>
          <a:xfrm>
            <a:off x="5210652" y="622663"/>
            <a:ext cx="2875467" cy="2886078"/>
          </a:xfrm>
          <a:prstGeom prst="rect">
            <a:avLst/>
          </a:prstGeom>
          <a:noFill/>
          <a:ln>
            <a:noFill/>
          </a:ln>
        </p:spPr>
      </p:pic>
      <p:sp>
        <p:nvSpPr>
          <p:cNvPr id="140" name="Shape 140"/>
          <p:cNvSpPr txBox="1"/>
          <p:nvPr/>
        </p:nvSpPr>
        <p:spPr>
          <a:xfrm>
            <a:off x="5744833" y="1352512"/>
            <a:ext cx="2565000" cy="1239600"/>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chemeClr val="accent1"/>
              </a:buClr>
              <a:buSzPts val="3200"/>
              <a:buFont typeface="Raleway ExtraBold"/>
              <a:buNone/>
            </a:pPr>
            <a:r>
              <a:rPr lang="en-US" sz="3200" b="0" i="1">
                <a:solidFill>
                  <a:schemeClr val="accent1"/>
                </a:solidFill>
                <a:latin typeface="Raleway ExtraBold"/>
                <a:ea typeface="Raleway ExtraBold"/>
                <a:cs typeface="Raleway ExtraBold"/>
                <a:sym typeface="Raleway ExtraBold"/>
              </a:rPr>
              <a:t>Nos domaines d’expertise</a:t>
            </a:r>
            <a:endParaRPr sz="3200" b="0" i="1">
              <a:solidFill>
                <a:schemeClr val="accent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93527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SOMMAIRE</a:t>
            </a:r>
            <a:endParaRPr/>
          </a:p>
        </p:txBody>
      </p:sp>
      <p:sp>
        <p:nvSpPr>
          <p:cNvPr id="13" name="Rectangle 12">
            <a:extLst>
              <a:ext uri="{FF2B5EF4-FFF2-40B4-BE49-F238E27FC236}">
                <a16:creationId xmlns:a16="http://schemas.microsoft.com/office/drawing/2014/main" id="{505FE9ED-8BAE-4D90-A04E-A0824669C140}"/>
              </a:ext>
            </a:extLst>
          </p:cNvPr>
          <p:cNvSpPr/>
          <p:nvPr/>
        </p:nvSpPr>
        <p:spPr>
          <a:xfrm>
            <a:off x="5087635" y="801152"/>
            <a:ext cx="2917786" cy="400110"/>
          </a:xfrm>
          <a:prstGeom prst="rect">
            <a:avLst/>
          </a:prstGeom>
        </p:spPr>
        <p:txBody>
          <a:bodyPr wrap="none">
            <a:spAutoFit/>
          </a:bodyPr>
          <a:lstStyle/>
          <a:p>
            <a:r>
              <a:rPr lang="fr-FR" sz="2000" dirty="0">
                <a:latin typeface="Raleway Light" panose="020B0604020202020204" charset="0"/>
              </a:rPr>
              <a:t>Une histoire de cailloux</a:t>
            </a:r>
          </a:p>
        </p:txBody>
      </p:sp>
      <p:sp>
        <p:nvSpPr>
          <p:cNvPr id="14" name="Rectangle 13">
            <a:extLst>
              <a:ext uri="{FF2B5EF4-FFF2-40B4-BE49-F238E27FC236}">
                <a16:creationId xmlns:a16="http://schemas.microsoft.com/office/drawing/2014/main" id="{828356AB-BC65-4BC0-AE25-418A9C82228A}"/>
              </a:ext>
            </a:extLst>
          </p:cNvPr>
          <p:cNvSpPr/>
          <p:nvPr/>
        </p:nvSpPr>
        <p:spPr>
          <a:xfrm>
            <a:off x="5087635" y="1601372"/>
            <a:ext cx="2334293" cy="400110"/>
          </a:xfrm>
          <a:prstGeom prst="rect">
            <a:avLst/>
          </a:prstGeom>
        </p:spPr>
        <p:txBody>
          <a:bodyPr wrap="none">
            <a:spAutoFit/>
          </a:bodyPr>
          <a:lstStyle/>
          <a:p>
            <a:r>
              <a:rPr lang="fr-FR" sz="2000" dirty="0">
                <a:latin typeface="Raleway Light" panose="020B0604020202020204" charset="0"/>
              </a:rPr>
              <a:t>Apport au </a:t>
            </a:r>
            <a:r>
              <a:rPr lang="fr-FR" sz="2000" dirty="0" err="1">
                <a:latin typeface="Raleway Light" panose="020B0604020202020204" charset="0"/>
              </a:rPr>
              <a:t>BigData</a:t>
            </a:r>
            <a:endParaRPr lang="fr-FR" sz="2000" dirty="0">
              <a:latin typeface="Raleway Light" panose="020B0604020202020204" charset="0"/>
            </a:endParaRPr>
          </a:p>
        </p:txBody>
      </p:sp>
      <p:sp>
        <p:nvSpPr>
          <p:cNvPr id="15" name="Rectangle 14">
            <a:extLst>
              <a:ext uri="{FF2B5EF4-FFF2-40B4-BE49-F238E27FC236}">
                <a16:creationId xmlns:a16="http://schemas.microsoft.com/office/drawing/2014/main" id="{B7D776F1-552E-4EFB-907D-73E2DA4DFB4F}"/>
              </a:ext>
            </a:extLst>
          </p:cNvPr>
          <p:cNvSpPr/>
          <p:nvPr/>
        </p:nvSpPr>
        <p:spPr>
          <a:xfrm>
            <a:off x="4782835" y="450632"/>
            <a:ext cx="1263487"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THEORIE</a:t>
            </a:r>
          </a:p>
        </p:txBody>
      </p:sp>
      <p:sp>
        <p:nvSpPr>
          <p:cNvPr id="16" name="Rectangle 15">
            <a:extLst>
              <a:ext uri="{FF2B5EF4-FFF2-40B4-BE49-F238E27FC236}">
                <a16:creationId xmlns:a16="http://schemas.microsoft.com/office/drawing/2014/main" id="{0D93F59D-DF7C-4098-82D1-2F3B74937B71}"/>
              </a:ext>
            </a:extLst>
          </p:cNvPr>
          <p:cNvSpPr/>
          <p:nvPr/>
        </p:nvSpPr>
        <p:spPr>
          <a:xfrm>
            <a:off x="5087635" y="1201262"/>
            <a:ext cx="3855543" cy="400110"/>
          </a:xfrm>
          <a:prstGeom prst="rect">
            <a:avLst/>
          </a:prstGeom>
        </p:spPr>
        <p:txBody>
          <a:bodyPr wrap="none">
            <a:spAutoFit/>
          </a:bodyPr>
          <a:lstStyle/>
          <a:p>
            <a:r>
              <a:rPr lang="fr-FR" sz="2000" dirty="0">
                <a:latin typeface="Raleway Light" panose="020B0604020202020204" charset="0"/>
              </a:rPr>
              <a:t>Blockchain : principes et enjeux</a:t>
            </a:r>
          </a:p>
        </p:txBody>
      </p:sp>
      <p:sp>
        <p:nvSpPr>
          <p:cNvPr id="17" name="Rectangle 16">
            <a:extLst>
              <a:ext uri="{FF2B5EF4-FFF2-40B4-BE49-F238E27FC236}">
                <a16:creationId xmlns:a16="http://schemas.microsoft.com/office/drawing/2014/main" id="{BAF287B8-B968-4FCB-BA9C-B625C2E83551}"/>
              </a:ext>
            </a:extLst>
          </p:cNvPr>
          <p:cNvSpPr/>
          <p:nvPr/>
        </p:nvSpPr>
        <p:spPr>
          <a:xfrm>
            <a:off x="4782835" y="2073752"/>
            <a:ext cx="3344185"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PAUSE (Q&amp;R/COLLATION)</a:t>
            </a:r>
          </a:p>
        </p:txBody>
      </p:sp>
      <p:sp>
        <p:nvSpPr>
          <p:cNvPr id="18" name="Rectangle 17">
            <a:extLst>
              <a:ext uri="{FF2B5EF4-FFF2-40B4-BE49-F238E27FC236}">
                <a16:creationId xmlns:a16="http://schemas.microsoft.com/office/drawing/2014/main" id="{165DB25F-7EE3-4197-959E-67E645EDF5A4}"/>
              </a:ext>
            </a:extLst>
          </p:cNvPr>
          <p:cNvSpPr/>
          <p:nvPr/>
        </p:nvSpPr>
        <p:spPr>
          <a:xfrm>
            <a:off x="4782835" y="2546132"/>
            <a:ext cx="1443024"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PRATIQUE</a:t>
            </a:r>
          </a:p>
        </p:txBody>
      </p:sp>
      <p:sp>
        <p:nvSpPr>
          <p:cNvPr id="19" name="Rectangle 18">
            <a:extLst>
              <a:ext uri="{FF2B5EF4-FFF2-40B4-BE49-F238E27FC236}">
                <a16:creationId xmlns:a16="http://schemas.microsoft.com/office/drawing/2014/main" id="{85E0DFE2-F873-483A-91B7-945CAE118E9F}"/>
              </a:ext>
            </a:extLst>
          </p:cNvPr>
          <p:cNvSpPr/>
          <p:nvPr/>
        </p:nvSpPr>
        <p:spPr>
          <a:xfrm>
            <a:off x="5087635" y="2948909"/>
            <a:ext cx="3876382" cy="400110"/>
          </a:xfrm>
          <a:prstGeom prst="rect">
            <a:avLst/>
          </a:prstGeom>
        </p:spPr>
        <p:txBody>
          <a:bodyPr wrap="none">
            <a:spAutoFit/>
          </a:bodyPr>
          <a:lstStyle/>
          <a:p>
            <a:r>
              <a:rPr lang="fr-FR" sz="2000" dirty="0">
                <a:latin typeface="Raleway Light" panose="020B0604020202020204" charset="0"/>
              </a:rPr>
              <a:t>A la découverte de </a:t>
            </a:r>
            <a:r>
              <a:rPr lang="fr-FR" sz="2000" dirty="0" err="1">
                <a:latin typeface="Raleway Light" panose="020B0604020202020204" charset="0"/>
              </a:rPr>
              <a:t>BigChainDB</a:t>
            </a:r>
            <a:endParaRPr lang="fr-FR" sz="2000" dirty="0">
              <a:latin typeface="Raleway Light" panose="020B0604020202020204" charset="0"/>
            </a:endParaRPr>
          </a:p>
        </p:txBody>
      </p:sp>
    </p:spTree>
    <p:extLst>
      <p:ext uri="{BB962C8B-B14F-4D97-AF65-F5344CB8AC3E}">
        <p14:creationId xmlns:p14="http://schemas.microsoft.com/office/powerpoint/2010/main" val="237424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pic>
        <p:nvPicPr>
          <p:cNvPr id="19" name="Image 18">
            <a:extLst>
              <a:ext uri="{FF2B5EF4-FFF2-40B4-BE49-F238E27FC236}">
                <a16:creationId xmlns:a16="http://schemas.microsoft.com/office/drawing/2014/main" id="{DB63840E-F27C-443B-B657-C3E9C143808F}"/>
              </a:ext>
            </a:extLst>
          </p:cNvPr>
          <p:cNvPicPr>
            <a:picLocks noChangeAspect="1"/>
          </p:cNvPicPr>
          <p:nvPr/>
        </p:nvPicPr>
        <p:blipFill>
          <a:blip r:embed="rId7"/>
          <a:stretch>
            <a:fillRect/>
          </a:stretch>
        </p:blipFill>
        <p:spPr>
          <a:xfrm flipH="1">
            <a:off x="6479316" y="2493711"/>
            <a:ext cx="207369" cy="168199"/>
          </a:xfrm>
          <a:prstGeom prst="rect">
            <a:avLst/>
          </a:prstGeom>
        </p:spPr>
      </p:pic>
      <p:pic>
        <p:nvPicPr>
          <p:cNvPr id="20" name="Image 19">
            <a:extLst>
              <a:ext uri="{FF2B5EF4-FFF2-40B4-BE49-F238E27FC236}">
                <a16:creationId xmlns:a16="http://schemas.microsoft.com/office/drawing/2014/main" id="{D283E711-4C4F-43E5-B05F-E05EB36F5328}"/>
              </a:ext>
            </a:extLst>
          </p:cNvPr>
          <p:cNvPicPr>
            <a:picLocks noChangeAspect="1"/>
          </p:cNvPicPr>
          <p:nvPr/>
        </p:nvPicPr>
        <p:blipFill>
          <a:blip r:embed="rId7"/>
          <a:stretch>
            <a:fillRect/>
          </a:stretch>
        </p:blipFill>
        <p:spPr>
          <a:xfrm flipH="1">
            <a:off x="6479316" y="2370921"/>
            <a:ext cx="207369" cy="168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6027591"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3269809" y="1184531"/>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1068981"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931759"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796937"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218451"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536820"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545844"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785780"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766891"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654896"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820801"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838762"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5211416"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727933"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710970"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723208" y="884396"/>
            <a:ext cx="413922" cy="367284"/>
          </a:xfrm>
          <a:prstGeom prst="rect">
            <a:avLst/>
          </a:prstGeom>
        </p:spPr>
      </p:pic>
      <p:cxnSp>
        <p:nvCxnSpPr>
          <p:cNvPr id="4" name="Connecteur droit 3"/>
          <p:cNvCxnSpPr/>
          <p:nvPr/>
        </p:nvCxnSpPr>
        <p:spPr>
          <a:xfrm flipV="1">
            <a:off x="4708152"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734275" y="1732934"/>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756632"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0"/>
          <a:stretch>
            <a:fillRect/>
          </a:stretch>
        </p:blipFill>
        <p:spPr>
          <a:xfrm>
            <a:off x="5224898"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1"/>
          <a:stretch>
            <a:fillRect/>
          </a:stretch>
        </p:blipFill>
        <p:spPr>
          <a:xfrm>
            <a:off x="5189878"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2"/>
          <a:stretch>
            <a:fillRect/>
          </a:stretch>
        </p:blipFill>
        <p:spPr>
          <a:xfrm>
            <a:off x="4797728"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2086309"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654896"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381800"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916496" y="2653572"/>
            <a:ext cx="469300" cy="469300"/>
          </a:xfrm>
          <a:prstGeom prst="rect">
            <a:avLst/>
          </a:prstGeom>
        </p:spPr>
      </p:pic>
      <p:sp>
        <p:nvSpPr>
          <p:cNvPr id="47" name="Rectangle 46"/>
          <p:cNvSpPr/>
          <p:nvPr/>
        </p:nvSpPr>
        <p:spPr>
          <a:xfrm>
            <a:off x="6039672"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3"/>
          <a:stretch>
            <a:fillRect/>
          </a:stretch>
        </p:blipFill>
        <p:spPr>
          <a:xfrm>
            <a:off x="6147150" y="1403251"/>
            <a:ext cx="469300" cy="469300"/>
          </a:xfrm>
          <a:prstGeom prst="rect">
            <a:avLst/>
          </a:prstGeom>
        </p:spPr>
      </p:pic>
      <p:sp>
        <p:nvSpPr>
          <p:cNvPr id="52" name="ZoneTexte 51"/>
          <p:cNvSpPr txBox="1"/>
          <p:nvPr/>
        </p:nvSpPr>
        <p:spPr>
          <a:xfrm>
            <a:off x="6867045"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872469"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Image 44">
            <a:extLst>
              <a:ext uri="{FF2B5EF4-FFF2-40B4-BE49-F238E27FC236}">
                <a16:creationId xmlns:a16="http://schemas.microsoft.com/office/drawing/2014/main" id="{41BB06F6-41CB-4346-9C8E-099CF230B85A}"/>
              </a:ext>
            </a:extLst>
          </p:cNvPr>
          <p:cNvPicPr>
            <a:picLocks noChangeAspect="1"/>
          </p:cNvPicPr>
          <p:nvPr/>
        </p:nvPicPr>
        <p:blipFill>
          <a:blip r:embed="rId14"/>
          <a:stretch>
            <a:fillRect/>
          </a:stretch>
        </p:blipFill>
        <p:spPr>
          <a:xfrm flipH="1">
            <a:off x="5535982" y="1205522"/>
            <a:ext cx="207369" cy="168199"/>
          </a:xfrm>
          <a:prstGeom prst="rect">
            <a:avLst/>
          </a:prstGeom>
        </p:spPr>
      </p:pic>
      <p:pic>
        <p:nvPicPr>
          <p:cNvPr id="46" name="Image 45">
            <a:extLst>
              <a:ext uri="{FF2B5EF4-FFF2-40B4-BE49-F238E27FC236}">
                <a16:creationId xmlns:a16="http://schemas.microsoft.com/office/drawing/2014/main" id="{E9C9FFAC-FBAA-4EB4-B097-73788C08DDA4}"/>
              </a:ext>
            </a:extLst>
          </p:cNvPr>
          <p:cNvPicPr>
            <a:picLocks noChangeAspect="1"/>
          </p:cNvPicPr>
          <p:nvPr/>
        </p:nvPicPr>
        <p:blipFill>
          <a:blip r:embed="rId14"/>
          <a:stretch>
            <a:fillRect/>
          </a:stretch>
        </p:blipFill>
        <p:spPr>
          <a:xfrm flipH="1">
            <a:off x="4398404" y="2046903"/>
            <a:ext cx="207369" cy="168199"/>
          </a:xfrm>
          <a:prstGeom prst="rect">
            <a:avLst/>
          </a:prstGeom>
        </p:spPr>
      </p:pic>
      <p:pic>
        <p:nvPicPr>
          <p:cNvPr id="53" name="Image 52">
            <a:extLst>
              <a:ext uri="{FF2B5EF4-FFF2-40B4-BE49-F238E27FC236}">
                <a16:creationId xmlns:a16="http://schemas.microsoft.com/office/drawing/2014/main" id="{095D77FC-7A89-41EB-8E4B-77F31815CC39}"/>
              </a:ext>
            </a:extLst>
          </p:cNvPr>
          <p:cNvPicPr>
            <a:picLocks noChangeAspect="1"/>
          </p:cNvPicPr>
          <p:nvPr/>
        </p:nvPicPr>
        <p:blipFill>
          <a:blip r:embed="rId14"/>
          <a:stretch>
            <a:fillRect/>
          </a:stretch>
        </p:blipFill>
        <p:spPr>
          <a:xfrm flipH="1">
            <a:off x="5694125" y="1342366"/>
            <a:ext cx="207369" cy="168199"/>
          </a:xfrm>
          <a:prstGeom prst="rect">
            <a:avLst/>
          </a:prstGeom>
        </p:spPr>
      </p:pic>
      <p:pic>
        <p:nvPicPr>
          <p:cNvPr id="55" name="Image 54">
            <a:extLst>
              <a:ext uri="{FF2B5EF4-FFF2-40B4-BE49-F238E27FC236}">
                <a16:creationId xmlns:a16="http://schemas.microsoft.com/office/drawing/2014/main" id="{38D3506D-58DF-4589-BF04-3807ABB2CE5B}"/>
              </a:ext>
            </a:extLst>
          </p:cNvPr>
          <p:cNvPicPr>
            <a:picLocks noChangeAspect="1"/>
          </p:cNvPicPr>
          <p:nvPr/>
        </p:nvPicPr>
        <p:blipFill>
          <a:blip r:embed="rId14"/>
          <a:stretch>
            <a:fillRect/>
          </a:stretch>
        </p:blipFill>
        <p:spPr>
          <a:xfrm flipH="1">
            <a:off x="5851757" y="1495763"/>
            <a:ext cx="207369" cy="168199"/>
          </a:xfrm>
          <a:prstGeom prst="rect">
            <a:avLst/>
          </a:prstGeom>
        </p:spPr>
      </p:pic>
      <p:pic>
        <p:nvPicPr>
          <p:cNvPr id="56" name="Image 55">
            <a:extLst>
              <a:ext uri="{FF2B5EF4-FFF2-40B4-BE49-F238E27FC236}">
                <a16:creationId xmlns:a16="http://schemas.microsoft.com/office/drawing/2014/main" id="{A45DAB50-3A41-4DB5-9981-9084893878BF}"/>
              </a:ext>
            </a:extLst>
          </p:cNvPr>
          <p:cNvPicPr>
            <a:picLocks noChangeAspect="1"/>
          </p:cNvPicPr>
          <p:nvPr/>
        </p:nvPicPr>
        <p:blipFill>
          <a:blip r:embed="rId14"/>
          <a:stretch>
            <a:fillRect/>
          </a:stretch>
        </p:blipFill>
        <p:spPr>
          <a:xfrm flipH="1">
            <a:off x="4410577" y="2603000"/>
            <a:ext cx="207369" cy="168199"/>
          </a:xfrm>
          <a:prstGeom prst="rect">
            <a:avLst/>
          </a:prstGeom>
        </p:spPr>
      </p:pic>
      <p:pic>
        <p:nvPicPr>
          <p:cNvPr id="58" name="Image 57">
            <a:extLst>
              <a:ext uri="{FF2B5EF4-FFF2-40B4-BE49-F238E27FC236}">
                <a16:creationId xmlns:a16="http://schemas.microsoft.com/office/drawing/2014/main" id="{1B721768-A54C-4FDB-9C45-955A60BFFED4}"/>
              </a:ext>
            </a:extLst>
          </p:cNvPr>
          <p:cNvPicPr>
            <a:picLocks noChangeAspect="1"/>
          </p:cNvPicPr>
          <p:nvPr/>
        </p:nvPicPr>
        <p:blipFill>
          <a:blip r:embed="rId14"/>
          <a:stretch>
            <a:fillRect/>
          </a:stretch>
        </p:blipFill>
        <p:spPr>
          <a:xfrm flipH="1">
            <a:off x="4405201" y="2743022"/>
            <a:ext cx="207369" cy="168199"/>
          </a:xfrm>
          <a:prstGeom prst="rect">
            <a:avLst/>
          </a:prstGeom>
        </p:spPr>
      </p:pic>
      <p:pic>
        <p:nvPicPr>
          <p:cNvPr id="60" name="Image 59">
            <a:extLst>
              <a:ext uri="{FF2B5EF4-FFF2-40B4-BE49-F238E27FC236}">
                <a16:creationId xmlns:a16="http://schemas.microsoft.com/office/drawing/2014/main" id="{360AC8F5-E531-40E9-98AB-2310BB3232D1}"/>
              </a:ext>
            </a:extLst>
          </p:cNvPr>
          <p:cNvPicPr>
            <a:picLocks noChangeAspect="1"/>
          </p:cNvPicPr>
          <p:nvPr/>
        </p:nvPicPr>
        <p:blipFill>
          <a:blip r:embed="rId14"/>
          <a:stretch>
            <a:fillRect/>
          </a:stretch>
        </p:blipFill>
        <p:spPr>
          <a:xfrm flipH="1">
            <a:off x="4396351" y="3193725"/>
            <a:ext cx="207369" cy="168199"/>
          </a:xfrm>
          <a:prstGeom prst="rect">
            <a:avLst/>
          </a:prstGeom>
        </p:spPr>
      </p:pic>
      <p:pic>
        <p:nvPicPr>
          <p:cNvPr id="61" name="Image 60">
            <a:extLst>
              <a:ext uri="{FF2B5EF4-FFF2-40B4-BE49-F238E27FC236}">
                <a16:creationId xmlns:a16="http://schemas.microsoft.com/office/drawing/2014/main" id="{06ECA2B7-13DC-4069-AD09-205EA16D1EFF}"/>
              </a:ext>
            </a:extLst>
          </p:cNvPr>
          <p:cNvPicPr>
            <a:picLocks noChangeAspect="1"/>
          </p:cNvPicPr>
          <p:nvPr/>
        </p:nvPicPr>
        <p:blipFill>
          <a:blip r:embed="rId14"/>
          <a:stretch>
            <a:fillRect/>
          </a:stretch>
        </p:blipFill>
        <p:spPr>
          <a:xfrm flipH="1">
            <a:off x="4441368" y="3101790"/>
            <a:ext cx="207369" cy="168199"/>
          </a:xfrm>
          <a:prstGeom prst="rect">
            <a:avLst/>
          </a:prstGeom>
        </p:spPr>
      </p:pic>
      <p:pic>
        <p:nvPicPr>
          <p:cNvPr id="62" name="Image 61">
            <a:extLst>
              <a:ext uri="{FF2B5EF4-FFF2-40B4-BE49-F238E27FC236}">
                <a16:creationId xmlns:a16="http://schemas.microsoft.com/office/drawing/2014/main" id="{196C4B60-410A-487D-950D-2EEA409BAA9D}"/>
              </a:ext>
            </a:extLst>
          </p:cNvPr>
          <p:cNvPicPr>
            <a:picLocks noChangeAspect="1"/>
          </p:cNvPicPr>
          <p:nvPr/>
        </p:nvPicPr>
        <p:blipFill>
          <a:blip r:embed="rId14"/>
          <a:stretch>
            <a:fillRect/>
          </a:stretch>
        </p:blipFill>
        <p:spPr>
          <a:xfrm flipH="1">
            <a:off x="4502088" y="3215755"/>
            <a:ext cx="207369" cy="168199"/>
          </a:xfrm>
          <a:prstGeom prst="rect">
            <a:avLst/>
          </a:prstGeom>
        </p:spPr>
      </p:pic>
      <p:pic>
        <p:nvPicPr>
          <p:cNvPr id="63" name="Image 62">
            <a:extLst>
              <a:ext uri="{FF2B5EF4-FFF2-40B4-BE49-F238E27FC236}">
                <a16:creationId xmlns:a16="http://schemas.microsoft.com/office/drawing/2014/main" id="{BA684C38-7FBA-4F71-A1D0-7408AB797433}"/>
              </a:ext>
            </a:extLst>
          </p:cNvPr>
          <p:cNvPicPr>
            <a:picLocks noChangeAspect="1"/>
          </p:cNvPicPr>
          <p:nvPr/>
        </p:nvPicPr>
        <p:blipFill>
          <a:blip r:embed="rId14"/>
          <a:stretch>
            <a:fillRect/>
          </a:stretch>
        </p:blipFill>
        <p:spPr>
          <a:xfrm flipH="1">
            <a:off x="4426953" y="3282577"/>
            <a:ext cx="207369" cy="168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7"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11476</TotalTime>
  <Words>1340</Words>
  <Application>Microsoft Office PowerPoint</Application>
  <PresentationFormat>Affichage à l'écran (16:9)</PresentationFormat>
  <Paragraphs>390</Paragraphs>
  <Slides>38</Slides>
  <Notes>30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38</vt:i4>
      </vt:variant>
    </vt:vector>
  </HeadingPairs>
  <TitlesOfParts>
    <vt:vector size="48" baseType="lpstr">
      <vt:lpstr>Raleway Light</vt:lpstr>
      <vt:lpstr>Arial</vt:lpstr>
      <vt:lpstr>Raleway ExtraBold</vt:lpstr>
      <vt:lpstr>Raleway</vt:lpstr>
      <vt:lpstr>Raleway SemiBold</vt:lpstr>
      <vt:lpstr>Wingdings</vt:lpstr>
      <vt:lpstr>Merriweather Sans</vt:lpstr>
      <vt:lpstr>Raleway Medium</vt:lpstr>
      <vt:lpstr>Cambria Math</vt:lpstr>
      <vt:lpstr>Thème Office</vt:lpstr>
      <vt:lpstr>Blockchain et BigData Un duo d’enfer ? </vt:lpstr>
      <vt:lpstr>Paul Fasola</vt:lpstr>
      <vt:lpstr>Qui sommes-nous ?</vt:lpstr>
      <vt:lpstr>Parmis nos clients</vt:lpstr>
      <vt:lpstr>Nos modes d’intervention</vt:lpstr>
      <vt:lpstr>SOMMAIRE</vt:lpstr>
      <vt:lpstr>Une histoire de cailloux</vt:lpstr>
      <vt:lpstr>Centralisation</vt:lpstr>
      <vt:lpstr>Centralisation</vt:lpstr>
      <vt:lpstr>Décentralisation</vt:lpstr>
      <vt:lpstr>Décentralisation</vt:lpstr>
      <vt:lpstr>Blockchain Principes et enjeux</vt:lpstr>
      <vt:lpstr>Blockchain Principes et enjeux</vt:lpstr>
      <vt:lpstr>Blockchain Principes et enjeux</vt:lpstr>
      <vt:lpstr>Les trois grands principes</vt:lpstr>
      <vt:lpstr>Vous avez dit hash ?</vt:lpstr>
      <vt:lpstr>Validation et intégration</vt:lpstr>
      <vt:lpstr>Zoom sur les nœuds</vt:lpstr>
      <vt:lpstr>Présentation PowerPoint</vt:lpstr>
      <vt:lpstr>Conception d’un bloc</vt:lpstr>
      <vt:lpstr>Conception d’un bloc</vt:lpstr>
      <vt:lpstr>Présentation PowerPoint</vt:lpstr>
      <vt:lpstr>Présentation PowerPoint</vt:lpstr>
      <vt:lpstr>Le dilemme de l’oncle</vt:lpstr>
      <vt:lpstr>Présentation PowerPoint</vt:lpstr>
      <vt:lpstr>Présentation PowerPoint</vt:lpstr>
      <vt:lpstr>Présentation PowerPoint</vt:lpstr>
      <vt:lpstr>Preuves alternatives</vt:lpstr>
      <vt:lpstr>La blockchain Ethereum</vt:lpstr>
      <vt:lpstr>Blockchain + BigData = ?</vt:lpstr>
      <vt:lpstr>Cas pratiques</vt:lpstr>
      <vt:lpstr>Quid des données sensibles ?</vt:lpstr>
      <vt:lpstr>Présentation PowerPoint</vt:lpstr>
      <vt:lpstr>Pause (Q&amp;R)</vt:lpstr>
      <vt:lpstr>BigChainDB</vt:lpstr>
      <vt:lpstr>2 types de transaction: Create &amp; Transfer</vt:lpstr>
      <vt:lpstr>Vous en voulez plus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529</cp:revision>
  <dcterms:modified xsi:type="dcterms:W3CDTF">2018-05-15T01:25:16Z</dcterms:modified>
</cp:coreProperties>
</file>